
<file path=[Content_Types].xml><?xml version="1.0" encoding="utf-8"?>
<Types xmlns="http://schemas.openxmlformats.org/package/2006/content-types">
  <Default Extension="png" ContentType="image/pn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revisionInfo.xml" ContentType="application/vnd.ms-powerpoint.revisioninfo+xml"/>
  <Override PartName="/ppt/changesInfos/changesInfo1.xml" ContentType="application/vnd.ms-powerpoint.changesinfo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337" r:id="rId2"/>
    <p:sldId id="292" r:id="rId3"/>
    <p:sldId id="293" r:id="rId4"/>
    <p:sldId id="294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0000FF"/>
    <a:srgbClr val="D2DEEF"/>
    <a:srgbClr val="B4C7E7"/>
    <a:srgbClr val="CCFFCC"/>
    <a:srgbClr val="FF3399"/>
    <a:srgbClr val="990099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2469D8-3FD9-49C1-8EF5-B13B7EB529E2}" v="18" dt="2020-01-02T09:38:58.54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32" autoAdjust="0"/>
    <p:restoredTop sz="94291" autoAdjust="0"/>
  </p:normalViewPr>
  <p:slideViewPr>
    <p:cSldViewPr snapToGrid="0">
      <p:cViewPr varScale="1">
        <p:scale>
          <a:sx n="55" d="100"/>
          <a:sy n="55" d="100"/>
        </p:scale>
        <p:origin x="72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48" d="100"/>
          <a:sy n="48" d="100"/>
        </p:scale>
        <p:origin x="2928" y="6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presProps" Target="presProps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race Woollard" userId="763e7cd3765d8b92" providerId="LiveId" clId="{532469D8-3FD9-49C1-8EF5-B13B7EB529E2}"/>
    <pc:docChg chg="modSld">
      <pc:chgData name="Grace Woollard" userId="763e7cd3765d8b92" providerId="LiveId" clId="{532469D8-3FD9-49C1-8EF5-B13B7EB529E2}" dt="2020-01-02T09:38:58.540" v="16" actId="113"/>
      <pc:docMkLst>
        <pc:docMk/>
      </pc:docMkLst>
      <pc:sldChg chg="modSp">
        <pc:chgData name="Grace Woollard" userId="763e7cd3765d8b92" providerId="LiveId" clId="{532469D8-3FD9-49C1-8EF5-B13B7EB529E2}" dt="2020-01-02T09:09:13.047" v="15"/>
        <pc:sldMkLst>
          <pc:docMk/>
          <pc:sldMk cId="4107362185" sldId="306"/>
        </pc:sldMkLst>
        <pc:spChg chg="mod">
          <ac:chgData name="Grace Woollard" userId="763e7cd3765d8b92" providerId="LiveId" clId="{532469D8-3FD9-49C1-8EF5-B13B7EB529E2}" dt="2020-01-02T09:09:13.047" v="15"/>
          <ac:spMkLst>
            <pc:docMk/>
            <pc:sldMk cId="4107362185" sldId="306"/>
            <ac:spMk id="8" creationId="{00000000-0000-0000-0000-000000000000}"/>
          </ac:spMkLst>
        </pc:spChg>
        <pc:spChg chg="mod">
          <ac:chgData name="Grace Woollard" userId="763e7cd3765d8b92" providerId="LiveId" clId="{532469D8-3FD9-49C1-8EF5-B13B7EB529E2}" dt="2020-01-02T09:08:48.022" v="10" actId="20577"/>
          <ac:spMkLst>
            <pc:docMk/>
            <pc:sldMk cId="4107362185" sldId="306"/>
            <ac:spMk id="16" creationId="{00000000-0000-0000-0000-000000000000}"/>
          </ac:spMkLst>
        </pc:spChg>
      </pc:sldChg>
      <pc:sldChg chg="modSp">
        <pc:chgData name="Grace Woollard" userId="763e7cd3765d8b92" providerId="LiveId" clId="{532469D8-3FD9-49C1-8EF5-B13B7EB529E2}" dt="2020-01-02T09:38:58.540" v="16" actId="113"/>
        <pc:sldMkLst>
          <pc:docMk/>
          <pc:sldMk cId="3081331701" sldId="339"/>
        </pc:sldMkLst>
        <pc:spChg chg="mod">
          <ac:chgData name="Grace Woollard" userId="763e7cd3765d8b92" providerId="LiveId" clId="{532469D8-3FD9-49C1-8EF5-B13B7EB529E2}" dt="2020-01-02T09:38:58.540" v="16" actId="113"/>
          <ac:spMkLst>
            <pc:docMk/>
            <pc:sldMk cId="3081331701" sldId="339"/>
            <ac:spMk id="13" creationId="{00000000-0000-0000-0000-000000000000}"/>
          </ac:spMkLst>
        </pc:spChg>
      </pc:sldChg>
    </pc:docChg>
  </pc:docChgLst>
  <pc:docChgLst>
    <pc:chgData name="Grace Woollard" userId="763e7cd3765d8b92" providerId="LiveId" clId="{736074D1-D80D-4574-ACD5-DF006E02A26E}"/>
    <pc:docChg chg="custSel mod modSld">
      <pc:chgData name="Grace Woollard" userId="763e7cd3765d8b92" providerId="LiveId" clId="{736074D1-D80D-4574-ACD5-DF006E02A26E}" dt="2019-12-31T10:59:47.356" v="13" actId="26606"/>
      <pc:docMkLst>
        <pc:docMk/>
      </pc:docMkLst>
      <pc:sldChg chg="addSp delSp modSp">
        <pc:chgData name="Grace Woollard" userId="763e7cd3765d8b92" providerId="LiveId" clId="{736074D1-D80D-4574-ACD5-DF006E02A26E}" dt="2019-12-31T10:59:47.356" v="13" actId="26606"/>
        <pc:sldMkLst>
          <pc:docMk/>
          <pc:sldMk cId="2279328417" sldId="285"/>
        </pc:sldMkLst>
        <pc:spChg chg="mod">
          <ac:chgData name="Grace Woollard" userId="763e7cd3765d8b92" providerId="LiveId" clId="{736074D1-D80D-4574-ACD5-DF006E02A26E}" dt="2019-12-31T10:59:47.356" v="13" actId="26606"/>
          <ac:spMkLst>
            <pc:docMk/>
            <pc:sldMk cId="2279328417" sldId="285"/>
            <ac:spMk id="9" creationId="{64ABA7F1-3A6A-4D4B-82FD-30ADEA1900A9}"/>
          </ac:spMkLst>
        </pc:spChg>
        <pc:spChg chg="del">
          <ac:chgData name="Grace Woollard" userId="763e7cd3765d8b92" providerId="LiveId" clId="{736074D1-D80D-4574-ACD5-DF006E02A26E}" dt="2019-12-31T10:59:47.356" v="13" actId="26606"/>
          <ac:spMkLst>
            <pc:docMk/>
            <pc:sldMk cId="2279328417" sldId="285"/>
            <ac:spMk id="44" creationId="{BECACB72-3535-4C1F-B618-F4CBD214F4FF}"/>
          </ac:spMkLst>
        </pc:spChg>
        <pc:spChg chg="add">
          <ac:chgData name="Grace Woollard" userId="763e7cd3765d8b92" providerId="LiveId" clId="{736074D1-D80D-4574-ACD5-DF006E02A26E}" dt="2019-12-31T10:59:47.356" v="13" actId="26606"/>
          <ac:spMkLst>
            <pc:docMk/>
            <pc:sldMk cId="2279328417" sldId="285"/>
            <ac:spMk id="49" creationId="{6753252F-4873-4F63-801D-CC719279A7D5}"/>
          </ac:spMkLst>
        </pc:spChg>
        <pc:spChg chg="add">
          <ac:chgData name="Grace Woollard" userId="763e7cd3765d8b92" providerId="LiveId" clId="{736074D1-D80D-4574-ACD5-DF006E02A26E}" dt="2019-12-31T10:59:47.356" v="13" actId="26606"/>
          <ac:spMkLst>
            <pc:docMk/>
            <pc:sldMk cId="2279328417" sldId="285"/>
            <ac:spMk id="51" creationId="{047C8CCB-F95D-4249-92DD-651249D3535A}"/>
          </ac:spMkLst>
        </pc:spChg>
        <pc:picChg chg="mod">
          <ac:chgData name="Grace Woollard" userId="763e7cd3765d8b92" providerId="LiveId" clId="{736074D1-D80D-4574-ACD5-DF006E02A26E}" dt="2019-12-31T10:59:47.356" v="13" actId="26606"/>
          <ac:picMkLst>
            <pc:docMk/>
            <pc:sldMk cId="2279328417" sldId="285"/>
            <ac:picMk id="3" creationId="{061767F0-1A80-44CA-B9F4-E71595955BF7}"/>
          </ac:picMkLst>
        </pc:picChg>
      </pc:sldChg>
      <pc:sldChg chg="modSp">
        <pc:chgData name="Grace Woollard" userId="763e7cd3765d8b92" providerId="LiveId" clId="{736074D1-D80D-4574-ACD5-DF006E02A26E}" dt="2019-12-31T10:59:11.454" v="6" actId="1076"/>
        <pc:sldMkLst>
          <pc:docMk/>
          <pc:sldMk cId="3874620903" sldId="292"/>
        </pc:sldMkLst>
        <pc:picChg chg="mod">
          <ac:chgData name="Grace Woollard" userId="763e7cd3765d8b92" providerId="LiveId" clId="{736074D1-D80D-4574-ACD5-DF006E02A26E}" dt="2019-12-31T10:59:11.454" v="6" actId="1076"/>
          <ac:picMkLst>
            <pc:docMk/>
            <pc:sldMk cId="3874620903" sldId="292"/>
            <ac:picMk id="7" creationId="{1B228B0D-57A2-4571-80ED-D817FF84CD4C}"/>
          </ac:picMkLst>
        </pc:picChg>
      </pc:sldChg>
      <pc:sldChg chg="modSp">
        <pc:chgData name="Grace Woollard" userId="763e7cd3765d8b92" providerId="LiveId" clId="{736074D1-D80D-4574-ACD5-DF006E02A26E}" dt="2019-12-31T10:59:02.002" v="3" actId="14100"/>
        <pc:sldMkLst>
          <pc:docMk/>
          <pc:sldMk cId="1343613246" sldId="293"/>
        </pc:sldMkLst>
        <pc:picChg chg="mod">
          <ac:chgData name="Grace Woollard" userId="763e7cd3765d8b92" providerId="LiveId" clId="{736074D1-D80D-4574-ACD5-DF006E02A26E}" dt="2019-12-31T10:59:02.002" v="3" actId="14100"/>
          <ac:picMkLst>
            <pc:docMk/>
            <pc:sldMk cId="1343613246" sldId="293"/>
            <ac:picMk id="7" creationId="{C6E884C5-0DAA-4E7F-BFA7-B76F58DA5BD6}"/>
          </ac:picMkLst>
        </pc:picChg>
      </pc:sldChg>
      <pc:sldChg chg="modSp">
        <pc:chgData name="Grace Woollard" userId="763e7cd3765d8b92" providerId="LiveId" clId="{736074D1-D80D-4574-ACD5-DF006E02A26E}" dt="2019-12-31T10:58:45.485" v="1" actId="14100"/>
        <pc:sldMkLst>
          <pc:docMk/>
          <pc:sldMk cId="3148692589" sldId="294"/>
        </pc:sldMkLst>
        <pc:picChg chg="mod">
          <ac:chgData name="Grace Woollard" userId="763e7cd3765d8b92" providerId="LiveId" clId="{736074D1-D80D-4574-ACD5-DF006E02A26E}" dt="2019-12-31T10:58:45.485" v="1" actId="14100"/>
          <ac:picMkLst>
            <pc:docMk/>
            <pc:sldMk cId="3148692589" sldId="294"/>
            <ac:picMk id="5" creationId="{55BBAD55-29E3-4B45-96AA-13EA9DB0027D}"/>
          </ac:picMkLst>
        </pc:picChg>
      </pc:sldChg>
      <pc:sldChg chg="modSp">
        <pc:chgData name="Grace Woollard" userId="763e7cd3765d8b92" providerId="LiveId" clId="{736074D1-D80D-4574-ACD5-DF006E02A26E}" dt="2019-12-31T10:59:26.812" v="9" actId="1076"/>
        <pc:sldMkLst>
          <pc:docMk/>
          <pc:sldMk cId="4107362185" sldId="306"/>
        </pc:sldMkLst>
        <pc:picChg chg="mod">
          <ac:chgData name="Grace Woollard" userId="763e7cd3765d8b92" providerId="LiveId" clId="{736074D1-D80D-4574-ACD5-DF006E02A26E}" dt="2019-12-31T10:59:26.812" v="9" actId="1076"/>
          <ac:picMkLst>
            <pc:docMk/>
            <pc:sldMk cId="4107362185" sldId="306"/>
            <ac:picMk id="4" creationId="{2E563A9B-6461-4D4B-A3D7-42DDC02FE9C6}"/>
          </ac:picMkLst>
        </pc:picChg>
      </pc:sldChg>
      <pc:sldChg chg="modSp">
        <pc:chgData name="Grace Woollard" userId="763e7cd3765d8b92" providerId="LiveId" clId="{736074D1-D80D-4574-ACD5-DF006E02A26E}" dt="2019-12-31T10:59:36.982" v="12" actId="167"/>
        <pc:sldMkLst>
          <pc:docMk/>
          <pc:sldMk cId="369131675" sldId="336"/>
        </pc:sldMkLst>
        <pc:picChg chg="mod ord">
          <ac:chgData name="Grace Woollard" userId="763e7cd3765d8b92" providerId="LiveId" clId="{736074D1-D80D-4574-ACD5-DF006E02A26E}" dt="2019-12-31T10:59:36.982" v="12" actId="167"/>
          <ac:picMkLst>
            <pc:docMk/>
            <pc:sldMk cId="369131675" sldId="336"/>
            <ac:picMk id="6" creationId="{1FE2EFF1-EA29-4D1D-898B-7D4D3F7E76C0}"/>
          </ac:picMkLst>
        </pc:picChg>
      </pc:sldChg>
      <pc:sldChg chg="modSp">
        <pc:chgData name="Grace Woollard" userId="763e7cd3765d8b92" providerId="LiveId" clId="{736074D1-D80D-4574-ACD5-DF006E02A26E}" dt="2019-12-31T10:59:17.651" v="7" actId="14100"/>
        <pc:sldMkLst>
          <pc:docMk/>
          <pc:sldMk cId="2746210402" sldId="337"/>
        </pc:sldMkLst>
        <pc:picChg chg="mod">
          <ac:chgData name="Grace Woollard" userId="763e7cd3765d8b92" providerId="LiveId" clId="{736074D1-D80D-4574-ACD5-DF006E02A26E}" dt="2019-12-31T10:59:17.651" v="7" actId="14100"/>
          <ac:picMkLst>
            <pc:docMk/>
            <pc:sldMk cId="2746210402" sldId="337"/>
            <ac:picMk id="7" creationId="{75E99DAD-5AB6-4C7E-A30B-C687B716DBB2}"/>
          </ac:picMkLst>
        </pc:picChg>
      </pc:sldChg>
      <pc:sldChg chg="modSp">
        <pc:chgData name="Grace Woollard" userId="763e7cd3765d8b92" providerId="LiveId" clId="{736074D1-D80D-4574-ACD5-DF006E02A26E}" dt="2019-12-31T10:58:54.420" v="2" actId="14100"/>
        <pc:sldMkLst>
          <pc:docMk/>
          <pc:sldMk cId="781316878" sldId="340"/>
        </pc:sldMkLst>
        <pc:picChg chg="mod">
          <ac:chgData name="Grace Woollard" userId="763e7cd3765d8b92" providerId="LiveId" clId="{736074D1-D80D-4574-ACD5-DF006E02A26E}" dt="2019-12-31T10:58:54.420" v="2" actId="14100"/>
          <ac:picMkLst>
            <pc:docMk/>
            <pc:sldMk cId="781316878" sldId="340"/>
            <ac:picMk id="14" creationId="{12873B48-D140-439A-A6BC-3889823CC4C6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45069D-0DA1-4F58-8F43-90C43489E8AD}" type="datetimeFigureOut">
              <a:rPr lang="en-GB" smtClean="0"/>
              <a:t>26/03/2020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09BC24-41CC-4FC4-BA18-F894B7ED82D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2228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67913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36230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19288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1379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26/03/2020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5611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26/03/2020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8254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26/03/2020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8080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26/03/2020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3201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26/03/2020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9414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26/03/2020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3632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26/03/2020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5399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26/03/2020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3778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26/03/2020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8655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26/03/2020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0257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26/03/2020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6398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AEE5F-8F5A-4802-B70F-D306782E7DF3}" type="datetimeFigureOut">
              <a:rPr lang="en-GB" smtClean="0"/>
              <a:t>26/03/2020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8686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microsoft.com/office/2007/relationships/media" Target="../media/media4.m4a"/><Relationship Id="rId1" Type="http://schemas.openxmlformats.org/officeDocument/2006/relationships/audio" Target="NULL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290" y="472183"/>
            <a:ext cx="11205419" cy="5913633"/>
          </a:xfrm>
          <a:prstGeom prst="rect">
            <a:avLst/>
          </a:prstGeom>
        </p:spPr>
      </p:pic>
      <p:pic>
        <p:nvPicPr>
          <p:cNvPr id="7" name="Picture 6" descr="A close up of a person&#10;&#10;Description automatically generated">
            <a:extLst>
              <a:ext uri="{FF2B5EF4-FFF2-40B4-BE49-F238E27FC236}">
                <a16:creationId xmlns:a16="http://schemas.microsoft.com/office/drawing/2014/main" id="{75E99DAD-5AB6-4C7E-A30B-C687B716DBB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868" y="3332021"/>
            <a:ext cx="2055254" cy="2880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02005" y="1257314"/>
            <a:ext cx="9996379" cy="149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dirty="0"/>
              <a:t>A </a:t>
            </a:r>
            <a:r>
              <a:rPr lang="en-GB" sz="2400" b="1" dirty="0"/>
              <a:t>phrase</a:t>
            </a:r>
            <a:r>
              <a:rPr lang="en-GB" sz="2400" dirty="0"/>
              <a:t> is a group of words which adds meaning to a </a:t>
            </a:r>
            <a:r>
              <a:rPr lang="en-GB" sz="2400" dirty="0" smtClean="0"/>
              <a:t>sentence. </a:t>
            </a:r>
            <a:br>
              <a:rPr lang="en-GB" sz="2400" dirty="0" smtClean="0"/>
            </a:br>
            <a:r>
              <a:rPr lang="en-GB" sz="2400" b="1" dirty="0" smtClean="0">
                <a:solidFill>
                  <a:srgbClr val="00B0F0"/>
                </a:solidFill>
              </a:rPr>
              <a:t>Prepositions</a:t>
            </a:r>
            <a:r>
              <a:rPr lang="en-GB" sz="2400" dirty="0" smtClean="0"/>
              <a:t> </a:t>
            </a:r>
            <a:r>
              <a:rPr lang="en-GB" sz="2400" dirty="0"/>
              <a:t>can join these </a:t>
            </a:r>
            <a:r>
              <a:rPr lang="en-GB" sz="2400" b="1" dirty="0"/>
              <a:t>phrases</a:t>
            </a:r>
            <a:r>
              <a:rPr lang="en-GB" sz="2400" dirty="0"/>
              <a:t> to a </a:t>
            </a:r>
            <a:r>
              <a:rPr lang="en-GB" sz="2400" dirty="0" smtClean="0"/>
              <a:t>sentence.</a:t>
            </a:r>
          </a:p>
          <a:p>
            <a:pPr>
              <a:lnSpc>
                <a:spcPct val="150000"/>
              </a:lnSpc>
            </a:pPr>
            <a:endParaRPr lang="en-GB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8488769" y="671826"/>
            <a:ext cx="111760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time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488769" y="1097360"/>
            <a:ext cx="1117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00B0F0"/>
                </a:solidFill>
              </a:rPr>
              <a:t>before</a:t>
            </a:r>
          </a:p>
          <a:p>
            <a:pPr algn="ctr"/>
            <a:r>
              <a:rPr lang="en-GB" dirty="0">
                <a:solidFill>
                  <a:srgbClr val="00B0F0"/>
                </a:solidFill>
              </a:rPr>
              <a:t>after</a:t>
            </a:r>
          </a:p>
          <a:p>
            <a:pPr algn="ctr"/>
            <a:r>
              <a:rPr lang="en-GB" dirty="0">
                <a:solidFill>
                  <a:srgbClr val="00B0F0"/>
                </a:solidFill>
              </a:rPr>
              <a:t>at</a:t>
            </a:r>
          </a:p>
          <a:p>
            <a:pPr algn="ctr"/>
            <a:r>
              <a:rPr lang="en-GB" dirty="0">
                <a:solidFill>
                  <a:srgbClr val="00B0F0"/>
                </a:solidFill>
              </a:rPr>
              <a:t>until</a:t>
            </a:r>
          </a:p>
          <a:p>
            <a:pPr algn="ctr"/>
            <a:r>
              <a:rPr lang="en-GB" dirty="0">
                <a:solidFill>
                  <a:srgbClr val="00B0F0"/>
                </a:solidFill>
              </a:rPr>
              <a:t>since</a:t>
            </a:r>
          </a:p>
          <a:p>
            <a:pPr algn="ctr"/>
            <a:r>
              <a:rPr lang="en-GB" dirty="0">
                <a:solidFill>
                  <a:srgbClr val="00B0F0"/>
                </a:solidFill>
              </a:rPr>
              <a:t>in</a:t>
            </a:r>
          </a:p>
          <a:p>
            <a:pPr algn="ctr"/>
            <a:r>
              <a:rPr lang="en-GB" dirty="0">
                <a:solidFill>
                  <a:srgbClr val="00B0F0"/>
                </a:solidFill>
              </a:rPr>
              <a:t>during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A5B16D0-73F2-4C0C-AAE5-D5166405717E}"/>
              </a:ext>
            </a:extLst>
          </p:cNvPr>
          <p:cNvGrpSpPr/>
          <p:nvPr/>
        </p:nvGrpSpPr>
        <p:grpSpPr>
          <a:xfrm>
            <a:off x="8638920" y="3347647"/>
            <a:ext cx="2295238" cy="2947270"/>
            <a:chOff x="6219918" y="2679662"/>
            <a:chExt cx="2295238" cy="2947270"/>
          </a:xfrm>
        </p:grpSpPr>
        <p:sp>
          <p:nvSpPr>
            <p:cNvPr id="9" name="TextBox 8"/>
            <p:cNvSpPr txBox="1"/>
            <p:nvPr/>
          </p:nvSpPr>
          <p:spPr>
            <a:xfrm>
              <a:off x="6803521" y="2679662"/>
              <a:ext cx="1117600" cy="36933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/>
                <a:t>place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219918" y="3041609"/>
              <a:ext cx="2295238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rgbClr val="00B0F0"/>
                  </a:solidFill>
                </a:rPr>
                <a:t>above</a:t>
              </a:r>
            </a:p>
            <a:p>
              <a:pPr algn="ctr"/>
              <a:r>
                <a:rPr lang="en-GB" dirty="0">
                  <a:solidFill>
                    <a:srgbClr val="00B0F0"/>
                  </a:solidFill>
                </a:rPr>
                <a:t>across</a:t>
              </a:r>
            </a:p>
            <a:p>
              <a:pPr algn="ctr"/>
              <a:r>
                <a:rPr lang="en-GB" dirty="0">
                  <a:solidFill>
                    <a:srgbClr val="00B0F0"/>
                  </a:solidFill>
                </a:rPr>
                <a:t>behind</a:t>
              </a:r>
            </a:p>
            <a:p>
              <a:pPr algn="ctr"/>
              <a:r>
                <a:rPr lang="en-GB" dirty="0">
                  <a:solidFill>
                    <a:srgbClr val="00B0F0"/>
                  </a:solidFill>
                </a:rPr>
                <a:t>inside</a:t>
              </a:r>
            </a:p>
            <a:p>
              <a:pPr algn="ctr"/>
              <a:r>
                <a:rPr lang="en-GB" dirty="0">
                  <a:solidFill>
                    <a:srgbClr val="00B0F0"/>
                  </a:solidFill>
                </a:rPr>
                <a:t>up</a:t>
              </a:r>
            </a:p>
            <a:p>
              <a:pPr algn="ctr"/>
              <a:r>
                <a:rPr lang="en-GB" dirty="0">
                  <a:solidFill>
                    <a:srgbClr val="00B0F0"/>
                  </a:solidFill>
                </a:rPr>
                <a:t>down</a:t>
              </a:r>
            </a:p>
            <a:p>
              <a:pPr algn="ctr"/>
              <a:r>
                <a:rPr lang="en-GB" dirty="0">
                  <a:solidFill>
                    <a:srgbClr val="00B0F0"/>
                  </a:solidFill>
                </a:rPr>
                <a:t>round</a:t>
              </a:r>
            </a:p>
            <a:p>
              <a:pPr algn="ctr"/>
              <a:r>
                <a:rPr lang="en-GB" dirty="0">
                  <a:solidFill>
                    <a:srgbClr val="00B0F0"/>
                  </a:solidFill>
                </a:rPr>
                <a:t>underneath</a:t>
              </a:r>
            </a:p>
            <a:p>
              <a:pPr algn="ctr"/>
              <a:r>
                <a:rPr lang="en-GB" dirty="0">
                  <a:solidFill>
                    <a:srgbClr val="00B0F0"/>
                  </a:solidFill>
                </a:rPr>
                <a:t>with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0F86CD0-A56F-41B9-B2AC-DA648BF2AB74}"/>
              </a:ext>
            </a:extLst>
          </p:cNvPr>
          <p:cNvGrpSpPr/>
          <p:nvPr/>
        </p:nvGrpSpPr>
        <p:grpSpPr>
          <a:xfrm>
            <a:off x="9511135" y="662377"/>
            <a:ext cx="1657977" cy="1723549"/>
            <a:chOff x="8994174" y="3232256"/>
            <a:chExt cx="1657977" cy="1723549"/>
          </a:xfrm>
        </p:grpSpPr>
        <p:sp>
          <p:nvSpPr>
            <p:cNvPr id="10" name="TextBox 9"/>
            <p:cNvSpPr txBox="1"/>
            <p:nvPr/>
          </p:nvSpPr>
          <p:spPr>
            <a:xfrm>
              <a:off x="9264363" y="3232256"/>
              <a:ext cx="1117600" cy="36933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/>
                <a:t>cause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994174" y="3755476"/>
              <a:ext cx="165797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rgbClr val="00B0F0"/>
                  </a:solidFill>
                </a:rPr>
                <a:t>because of</a:t>
              </a:r>
            </a:p>
            <a:p>
              <a:pPr algn="ctr"/>
              <a:r>
                <a:rPr lang="en-GB" dirty="0">
                  <a:solidFill>
                    <a:srgbClr val="00B0F0"/>
                  </a:solidFill>
                </a:rPr>
                <a:t>due to</a:t>
              </a:r>
            </a:p>
            <a:p>
              <a:pPr algn="ctr"/>
              <a:r>
                <a:rPr lang="en-GB" dirty="0">
                  <a:solidFill>
                    <a:srgbClr val="00B0F0"/>
                  </a:solidFill>
                </a:rPr>
                <a:t>from</a:t>
              </a:r>
            </a:p>
            <a:p>
              <a:pPr algn="ctr"/>
              <a:r>
                <a:rPr lang="en-GB" dirty="0">
                  <a:solidFill>
                    <a:srgbClr val="00B0F0"/>
                  </a:solidFill>
                </a:rPr>
                <a:t>for</a:t>
              </a: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5B0070DF-D7F9-4B58-B9E8-E8BC71168FDB}"/>
              </a:ext>
            </a:extLst>
          </p:cNvPr>
          <p:cNvSpPr/>
          <p:nvPr/>
        </p:nvSpPr>
        <p:spPr>
          <a:xfrm>
            <a:off x="3730169" y="3687781"/>
            <a:ext cx="39400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i="1" dirty="0">
                <a:latin typeface="+mj-lt"/>
              </a:rPr>
              <a:t>The dye is extracted </a:t>
            </a:r>
            <a:r>
              <a:rPr lang="en-GB" sz="2000" i="1" dirty="0">
                <a:solidFill>
                  <a:srgbClr val="00B0F0"/>
                </a:solidFill>
                <a:uFill>
                  <a:solidFill>
                    <a:schemeClr val="tx1"/>
                  </a:solidFill>
                </a:uFill>
                <a:latin typeface="+mj-lt"/>
              </a:rPr>
              <a:t>from</a:t>
            </a:r>
            <a:r>
              <a:rPr lang="en-GB" sz="2000" i="1" dirty="0">
                <a:uFill>
                  <a:solidFill>
                    <a:schemeClr val="tx1"/>
                  </a:solidFill>
                </a:uFill>
                <a:latin typeface="+mj-lt"/>
              </a:rPr>
              <a:t> </a:t>
            </a:r>
            <a:r>
              <a:rPr lang="en-GB" sz="2000" i="1" dirty="0">
                <a:solidFill>
                  <a:srgbClr val="FF0000"/>
                </a:solidFill>
                <a:uFill>
                  <a:solidFill>
                    <a:schemeClr val="tx1"/>
                  </a:solidFill>
                </a:uFill>
                <a:latin typeface="+mj-lt"/>
              </a:rPr>
              <a:t>the leaves</a:t>
            </a:r>
            <a:r>
              <a:rPr lang="en-GB" sz="2800" i="1" dirty="0">
                <a:latin typeface="+mj-lt"/>
              </a:rPr>
              <a:t>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3BD4A4F-6A21-436F-BE6A-125E637DE606}"/>
              </a:ext>
            </a:extLst>
          </p:cNvPr>
          <p:cNvSpPr/>
          <p:nvPr/>
        </p:nvSpPr>
        <p:spPr>
          <a:xfrm>
            <a:off x="3734465" y="4474240"/>
            <a:ext cx="39357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2000" i="1" dirty="0">
                <a:solidFill>
                  <a:prstClr val="black"/>
                </a:solidFill>
                <a:latin typeface="Calibri Light"/>
              </a:rPr>
              <a:t>It changes colour </a:t>
            </a:r>
            <a:r>
              <a:rPr lang="en-GB" sz="2000" i="1" dirty="0">
                <a:solidFill>
                  <a:srgbClr val="00B0F0"/>
                </a:solidFill>
                <a:uFill>
                  <a:solidFill>
                    <a:prstClr val="black"/>
                  </a:solidFill>
                </a:uFill>
                <a:latin typeface="Calibri Light"/>
              </a:rPr>
              <a:t>during</a:t>
            </a:r>
            <a:r>
              <a:rPr lang="en-GB" sz="2000" i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GB" sz="2000" i="1" dirty="0">
                <a:solidFill>
                  <a:srgbClr val="FF0000"/>
                </a:solidFill>
                <a:latin typeface="Calibri Light"/>
              </a:rPr>
              <a:t>the process</a:t>
            </a:r>
            <a:r>
              <a:rPr lang="en-GB" sz="2000" i="1" dirty="0">
                <a:solidFill>
                  <a:prstClr val="black"/>
                </a:solidFill>
                <a:latin typeface="Calibri Light"/>
              </a:rPr>
              <a:t>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0C0241A-E257-4A08-B68E-6422551A849B}"/>
              </a:ext>
            </a:extLst>
          </p:cNvPr>
          <p:cNvSpPr/>
          <p:nvPr/>
        </p:nvSpPr>
        <p:spPr>
          <a:xfrm>
            <a:off x="3910347" y="5145908"/>
            <a:ext cx="37598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000" i="1" dirty="0">
                <a:solidFill>
                  <a:prstClr val="black"/>
                </a:solidFill>
                <a:latin typeface="Calibri Light"/>
              </a:rPr>
              <a:t>Indigo was popular </a:t>
            </a:r>
            <a:r>
              <a:rPr lang="en-GB" sz="2000" i="1" dirty="0">
                <a:solidFill>
                  <a:srgbClr val="00B0F0"/>
                </a:solidFill>
                <a:latin typeface="Calibri Light"/>
              </a:rPr>
              <a:t>for </a:t>
            </a:r>
            <a:r>
              <a:rPr lang="en-GB" sz="2000" i="1" dirty="0">
                <a:solidFill>
                  <a:srgbClr val="FF0000"/>
                </a:solidFill>
                <a:latin typeface="Calibri Light"/>
              </a:rPr>
              <a:t>its intensity</a:t>
            </a:r>
            <a:r>
              <a:rPr lang="en-GB" sz="2000" i="1" dirty="0">
                <a:latin typeface="Calibri Light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2005" y="2431304"/>
            <a:ext cx="62432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00B0F0"/>
                </a:solidFill>
              </a:rPr>
              <a:t>Prepositions</a:t>
            </a:r>
            <a:r>
              <a:rPr lang="en-GB" sz="2400" dirty="0" smtClean="0"/>
              <a:t> can express time, </a:t>
            </a:r>
            <a:endParaRPr lang="en-GB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842656" y="3117280"/>
            <a:ext cx="62761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B0F0"/>
                </a:solidFill>
              </a:rPr>
              <a:t>Prepositions</a:t>
            </a:r>
            <a:r>
              <a:rPr lang="en-GB" dirty="0"/>
              <a:t> often join </a:t>
            </a:r>
            <a:r>
              <a:rPr lang="en-GB" dirty="0">
                <a:solidFill>
                  <a:srgbClr val="FF0000"/>
                </a:solidFill>
              </a:rPr>
              <a:t>nouns</a:t>
            </a:r>
            <a:r>
              <a:rPr lang="en-GB" dirty="0"/>
              <a:t> or </a:t>
            </a:r>
            <a:r>
              <a:rPr lang="en-GB" dirty="0">
                <a:solidFill>
                  <a:srgbClr val="FF0000"/>
                </a:solidFill>
              </a:rPr>
              <a:t>noun phrases </a:t>
            </a:r>
            <a:r>
              <a:rPr lang="en-GB" dirty="0"/>
              <a:t>to a sentence. </a:t>
            </a:r>
          </a:p>
          <a:p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4641801" y="2427118"/>
            <a:ext cx="11963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cause</a:t>
            </a:r>
            <a:endParaRPr lang="en-GB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5429189" y="2427118"/>
            <a:ext cx="2104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and place.</a:t>
            </a:r>
            <a:endParaRPr lang="en-GB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4627432" y="582634"/>
            <a:ext cx="51538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0B0F0"/>
                </a:solidFill>
              </a:rPr>
              <a:t>Prepositions</a:t>
            </a:r>
            <a:endParaRPr lang="en-GB" sz="2800" dirty="0"/>
          </a:p>
        </p:txBody>
      </p:sp>
      <p:pic>
        <p:nvPicPr>
          <p:cNvPr id="21" name="phras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74868" y="73409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210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0767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5" grpId="0" animBg="1"/>
      <p:bldP spid="8" grpId="0"/>
      <p:bldP spid="2" grpId="0"/>
      <p:bldP spid="11" grpId="0"/>
      <p:bldP spid="12" grpId="0"/>
      <p:bldP spid="4" grpId="0"/>
      <p:bldP spid="6" grpId="0"/>
      <p:bldP spid="14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290" y="472183"/>
            <a:ext cx="11205419" cy="5913633"/>
          </a:xfrm>
          <a:prstGeom prst="rect">
            <a:avLst/>
          </a:prstGeom>
        </p:spPr>
      </p:pic>
      <p:pic>
        <p:nvPicPr>
          <p:cNvPr id="7" name="Picture 6" descr="A close up of a flower&#10;&#10;Description automatically generated">
            <a:extLst>
              <a:ext uri="{FF2B5EF4-FFF2-40B4-BE49-F238E27FC236}">
                <a16:creationId xmlns:a16="http://schemas.microsoft.com/office/drawing/2014/main" id="{1B228B0D-57A2-4571-80ED-D817FF84CD4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3055" y="1628891"/>
            <a:ext cx="2197509" cy="302049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90465" y="954908"/>
            <a:ext cx="105735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B0F0"/>
                </a:solidFill>
              </a:rPr>
              <a:t>Prepositions</a:t>
            </a:r>
            <a:r>
              <a:rPr lang="en-GB" sz="3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lang="en-GB" sz="2800" dirty="0">
                <a:solidFill>
                  <a:srgbClr val="00B0F0"/>
                </a:solidFill>
              </a:rPr>
              <a:t>Prepositions</a:t>
            </a:r>
            <a:r>
              <a:rPr lang="en-GB" sz="2800" dirty="0"/>
              <a:t> help us express </a:t>
            </a:r>
            <a:r>
              <a:rPr lang="en-GB" sz="2800" b="1" dirty="0">
                <a:solidFill>
                  <a:schemeClr val="bg1"/>
                </a:solidFill>
              </a:rPr>
              <a:t>time</a:t>
            </a:r>
            <a:r>
              <a:rPr lang="en-GB" sz="2800" dirty="0">
                <a:solidFill>
                  <a:schemeClr val="bg1"/>
                </a:solidFill>
              </a:rPr>
              <a:t>, </a:t>
            </a:r>
            <a:r>
              <a:rPr lang="en-GB" sz="2800" b="1" dirty="0">
                <a:solidFill>
                  <a:schemeClr val="bg1"/>
                </a:solidFill>
              </a:rPr>
              <a:t>place</a:t>
            </a:r>
            <a:r>
              <a:rPr lang="en-GB" sz="2800" dirty="0">
                <a:solidFill>
                  <a:schemeClr val="bg1"/>
                </a:solidFill>
              </a:rPr>
              <a:t> and </a:t>
            </a:r>
            <a:r>
              <a:rPr lang="en-GB" sz="2800" b="1" dirty="0">
                <a:solidFill>
                  <a:schemeClr val="bg1"/>
                </a:solidFill>
              </a:rPr>
              <a:t>cause</a:t>
            </a:r>
            <a:r>
              <a:rPr lang="en-GB" sz="28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254785" y="3661151"/>
            <a:ext cx="3400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+mj-lt"/>
              </a:rPr>
              <a:t>Madder plants were used </a:t>
            </a:r>
            <a:endParaRPr lang="en-GB" sz="2800" dirty="0">
              <a:latin typeface="+mj-lt"/>
            </a:endParaRPr>
          </a:p>
        </p:txBody>
      </p:sp>
      <p:sp>
        <p:nvSpPr>
          <p:cNvPr id="3" name="Rounded Rectangular Callout 2"/>
          <p:cNvSpPr/>
          <p:nvPr/>
        </p:nvSpPr>
        <p:spPr>
          <a:xfrm>
            <a:off x="8382255" y="612729"/>
            <a:ext cx="2197510" cy="901233"/>
          </a:xfrm>
          <a:prstGeom prst="wedgeRoundRectCallout">
            <a:avLst>
              <a:gd name="adj1" fmla="val 44268"/>
              <a:gd name="adj2" fmla="val 8541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When?</a:t>
            </a:r>
            <a:endParaRPr lang="en-GB" sz="2800" dirty="0"/>
          </a:p>
        </p:txBody>
      </p:sp>
      <p:sp>
        <p:nvSpPr>
          <p:cNvPr id="26" name="Rectangle 25"/>
          <p:cNvSpPr/>
          <p:nvPr/>
        </p:nvSpPr>
        <p:spPr>
          <a:xfrm>
            <a:off x="4537094" y="3661150"/>
            <a:ext cx="20685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i="1" dirty="0">
                <a:solidFill>
                  <a:srgbClr val="00B0F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en-GB" sz="2400" b="1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4000 years.</a:t>
            </a:r>
            <a:r>
              <a:rPr lang="en-GB" sz="2400" b="1" i="1" dirty="0">
                <a:solidFill>
                  <a:srgbClr val="0000FF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i="1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67980" y="2586124"/>
            <a:ext cx="73382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i="1" dirty="0">
                <a:solidFill>
                  <a:schemeClr val="accent5">
                    <a:lumMod val="75000"/>
                  </a:schemeClr>
                </a:solidFill>
              </a:rPr>
              <a:t>Try adding your own prepositional phrase to express </a:t>
            </a:r>
            <a:r>
              <a:rPr lang="en-GB" sz="2400" b="1" i="1" dirty="0">
                <a:solidFill>
                  <a:schemeClr val="accent5">
                    <a:lumMod val="75000"/>
                  </a:schemeClr>
                </a:solidFill>
              </a:rPr>
              <a:t>time</a:t>
            </a:r>
            <a:r>
              <a:rPr lang="en-GB" sz="2400" i="1" dirty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476013" y="4382449"/>
            <a:ext cx="34821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i="1" dirty="0">
                <a:solidFill>
                  <a:srgbClr val="00B0F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en-GB" sz="2400" b="1" i="1" dirty="0">
                <a:solidFill>
                  <a:srgbClr val="0000FF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b="1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 dye-making process.</a:t>
            </a:r>
            <a:r>
              <a:rPr lang="en-GB" sz="2400" b="1" i="1" dirty="0">
                <a:solidFill>
                  <a:srgbClr val="0000FF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i="1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409253" y="5077425"/>
            <a:ext cx="27802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i="1" dirty="0">
                <a:solidFill>
                  <a:srgbClr val="00B0F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until</a:t>
            </a:r>
            <a:r>
              <a:rPr lang="en-GB" sz="2400" b="1" i="1" dirty="0">
                <a:solidFill>
                  <a:srgbClr val="0000FF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b="1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Medieval times.</a:t>
            </a:r>
            <a:r>
              <a:rPr lang="en-GB" sz="2400" b="1" i="1" dirty="0">
                <a:solidFill>
                  <a:srgbClr val="0000FF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i="1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230909" y="1501211"/>
            <a:ext cx="17502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and cause.</a:t>
            </a:r>
          </a:p>
        </p:txBody>
      </p:sp>
      <p:sp>
        <p:nvSpPr>
          <p:cNvPr id="9" name="Rectangle 8"/>
          <p:cNvSpPr/>
          <p:nvPr/>
        </p:nvSpPr>
        <p:spPr>
          <a:xfrm>
            <a:off x="6462771" y="1508906"/>
            <a:ext cx="8707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prstClr val="black"/>
                </a:solidFill>
              </a:rPr>
              <a:t>time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7182176" y="1493516"/>
            <a:ext cx="11496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prstClr val="black"/>
                </a:solidFill>
              </a:rPr>
              <a:t>, place</a:t>
            </a:r>
            <a:endParaRPr lang="en-GB" dirty="0"/>
          </a:p>
        </p:txBody>
      </p:sp>
      <p:sp>
        <p:nvSpPr>
          <p:cNvPr id="14" name="Rounded Rectangle 13"/>
          <p:cNvSpPr/>
          <p:nvPr/>
        </p:nvSpPr>
        <p:spPr>
          <a:xfrm>
            <a:off x="8299362" y="4553930"/>
            <a:ext cx="2197510" cy="1443789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>
                <a:ln w="0"/>
                <a:solidFill>
                  <a:srgbClr val="00B0F0"/>
                </a:solidFill>
              </a:rPr>
              <a:t>Prepositions</a:t>
            </a:r>
          </a:p>
          <a:p>
            <a:pPr algn="ctr"/>
            <a:r>
              <a:rPr lang="en-GB" dirty="0">
                <a:ln w="0"/>
                <a:solidFill>
                  <a:schemeClr val="tx1"/>
                </a:solidFill>
              </a:rPr>
              <a:t>while, since</a:t>
            </a:r>
            <a:r>
              <a:rPr lang="en-GB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</a:t>
            </a:r>
          </a:p>
          <a:p>
            <a:pPr algn="ctr"/>
            <a:r>
              <a:rPr lang="en-GB" dirty="0"/>
              <a:t>before, during, after, at, on, during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254785" y="4400561"/>
            <a:ext cx="3400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+mj-lt"/>
              </a:rPr>
              <a:t>Madder plants were used </a:t>
            </a:r>
            <a:endParaRPr lang="en-GB" sz="2800" dirty="0">
              <a:latin typeface="+mj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254785" y="5075940"/>
            <a:ext cx="3400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+mj-lt"/>
              </a:rPr>
              <a:t>Madder plants were used </a:t>
            </a:r>
            <a:endParaRPr lang="en-GB" sz="2800" dirty="0">
              <a:latin typeface="+mj-lt"/>
            </a:endParaRPr>
          </a:p>
        </p:txBody>
      </p:sp>
      <p:pic>
        <p:nvPicPr>
          <p:cNvPr id="5" name="questi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11103" y="95342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620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788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 uiExpand="1" build="p"/>
      <p:bldP spid="25" grpId="0"/>
      <p:bldP spid="3" grpId="0" animBg="1"/>
      <p:bldP spid="26" grpId="0"/>
      <p:bldP spid="6" grpId="0"/>
      <p:bldP spid="11" grpId="0"/>
      <p:bldP spid="12" grpId="0"/>
      <p:bldP spid="4" grpId="0"/>
      <p:bldP spid="9" grpId="0"/>
      <p:bldP spid="10" grpId="0"/>
      <p:bldP spid="14" grpId="0" animBg="1"/>
      <p:bldP spid="18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54184" y="1592896"/>
            <a:ext cx="2111609" cy="288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3290" y="469135"/>
            <a:ext cx="11205419" cy="591972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90465" y="954908"/>
            <a:ext cx="105735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B0F0"/>
                </a:solidFill>
              </a:rPr>
              <a:t>Prepositions</a:t>
            </a:r>
            <a:r>
              <a:rPr lang="en-GB" sz="3600" b="1" dirty="0"/>
              <a:t> </a:t>
            </a:r>
          </a:p>
          <a:p>
            <a:pPr algn="ctr"/>
            <a:r>
              <a:rPr lang="en-GB" sz="2800" dirty="0">
                <a:solidFill>
                  <a:srgbClr val="00B0F0"/>
                </a:solidFill>
              </a:rPr>
              <a:t>Prepositions</a:t>
            </a:r>
            <a:r>
              <a:rPr lang="en-GB" sz="2800" dirty="0"/>
              <a:t> help us express </a:t>
            </a:r>
            <a:r>
              <a:rPr lang="en-GB" sz="2800" b="1" dirty="0">
                <a:solidFill>
                  <a:schemeClr val="bg1"/>
                </a:solidFill>
              </a:rPr>
              <a:t>time</a:t>
            </a:r>
            <a:r>
              <a:rPr lang="en-GB" sz="2800" dirty="0">
                <a:solidFill>
                  <a:schemeClr val="bg1"/>
                </a:solidFill>
              </a:rPr>
              <a:t>, </a:t>
            </a:r>
            <a:r>
              <a:rPr lang="en-GB" sz="2800" b="1" dirty="0">
                <a:solidFill>
                  <a:schemeClr val="bg1"/>
                </a:solidFill>
              </a:rPr>
              <a:t>place</a:t>
            </a:r>
            <a:r>
              <a:rPr lang="en-GB" sz="2800" dirty="0">
                <a:solidFill>
                  <a:schemeClr val="bg1"/>
                </a:solidFill>
              </a:rPr>
              <a:t> and </a:t>
            </a:r>
            <a:r>
              <a:rPr lang="en-GB" sz="2800" b="1" dirty="0">
                <a:solidFill>
                  <a:schemeClr val="bg1"/>
                </a:solidFill>
              </a:rPr>
              <a:t>cause</a:t>
            </a:r>
            <a:r>
              <a:rPr lang="en-GB" sz="28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089890" y="3646651"/>
            <a:ext cx="28115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+mj-lt"/>
              </a:rPr>
              <a:t>The dye is produced</a:t>
            </a:r>
          </a:p>
        </p:txBody>
      </p:sp>
      <p:sp>
        <p:nvSpPr>
          <p:cNvPr id="3" name="Rounded Rectangular Callout 2"/>
          <p:cNvSpPr/>
          <p:nvPr/>
        </p:nvSpPr>
        <p:spPr>
          <a:xfrm>
            <a:off x="9160230" y="684266"/>
            <a:ext cx="2197510" cy="901233"/>
          </a:xfrm>
          <a:prstGeom prst="wedgeRoundRectCallout">
            <a:avLst>
              <a:gd name="adj1" fmla="val 44268"/>
              <a:gd name="adj2" fmla="val 8541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Where?</a:t>
            </a:r>
            <a:endParaRPr lang="en-GB" sz="2800" dirty="0"/>
          </a:p>
        </p:txBody>
      </p:sp>
      <p:sp>
        <p:nvSpPr>
          <p:cNvPr id="26" name="Rectangle 25"/>
          <p:cNvSpPr/>
          <p:nvPr/>
        </p:nvSpPr>
        <p:spPr>
          <a:xfrm>
            <a:off x="3663486" y="3646650"/>
            <a:ext cx="20665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i="1" dirty="0">
                <a:solidFill>
                  <a:srgbClr val="00B0F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from</a:t>
            </a:r>
            <a:r>
              <a:rPr lang="en-GB" sz="2400" b="1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the roots.</a:t>
            </a:r>
            <a:r>
              <a:rPr lang="en-GB" sz="2400" b="1" i="1" dirty="0">
                <a:solidFill>
                  <a:srgbClr val="0000FF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i="1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89890" y="2669111"/>
            <a:ext cx="75027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i="1" dirty="0">
                <a:solidFill>
                  <a:schemeClr val="accent5">
                    <a:lumMod val="75000"/>
                  </a:schemeClr>
                </a:solidFill>
              </a:rPr>
              <a:t>Try adding your own prepositional phrase to express </a:t>
            </a:r>
            <a:r>
              <a:rPr lang="en-GB" sz="2400" b="1" i="1" dirty="0">
                <a:solidFill>
                  <a:schemeClr val="accent5">
                    <a:lumMod val="75000"/>
                  </a:schemeClr>
                </a:solidFill>
              </a:rPr>
              <a:t>place</a:t>
            </a:r>
            <a:r>
              <a:rPr lang="en-GB" sz="2400" i="1" dirty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648246" y="4285083"/>
            <a:ext cx="12250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i="1" dirty="0">
                <a:solidFill>
                  <a:srgbClr val="00B0F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en-GB" sz="2400" b="1" i="1" dirty="0">
                <a:solidFill>
                  <a:srgbClr val="0000FF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b="1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 vat.</a:t>
            </a:r>
            <a:r>
              <a:rPr lang="en-GB" sz="2400" b="1" i="1" dirty="0">
                <a:solidFill>
                  <a:srgbClr val="0000FF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i="1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647309" y="4923517"/>
            <a:ext cx="24578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i="1" dirty="0">
                <a:solidFill>
                  <a:srgbClr val="00B0F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below</a:t>
            </a:r>
            <a:r>
              <a:rPr lang="en-GB" sz="2400" b="1" i="1" dirty="0">
                <a:solidFill>
                  <a:srgbClr val="0000FF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b="1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 ground.</a:t>
            </a:r>
            <a:r>
              <a:rPr lang="en-GB" sz="2400" b="1" i="1" dirty="0">
                <a:solidFill>
                  <a:srgbClr val="0000FF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i="1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175241" y="1508906"/>
            <a:ext cx="17502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and cause.</a:t>
            </a:r>
          </a:p>
        </p:txBody>
      </p:sp>
      <p:sp>
        <p:nvSpPr>
          <p:cNvPr id="9" name="Rectangle 8"/>
          <p:cNvSpPr/>
          <p:nvPr/>
        </p:nvSpPr>
        <p:spPr>
          <a:xfrm>
            <a:off x="6462771" y="1508906"/>
            <a:ext cx="10454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prstClr val="black"/>
                </a:solidFill>
              </a:rPr>
              <a:t>time,</a:t>
            </a:r>
            <a:r>
              <a:rPr lang="en-GB" sz="2800" b="1" dirty="0">
                <a:solidFill>
                  <a:prstClr val="black"/>
                </a:solidFill>
              </a:rPr>
              <a:t> 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7304804" y="1508906"/>
            <a:ext cx="9749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prstClr val="black"/>
                </a:solidFill>
              </a:rPr>
              <a:t>place</a:t>
            </a:r>
            <a:endParaRPr lang="en-GB" dirty="0"/>
          </a:p>
        </p:txBody>
      </p:sp>
      <p:sp>
        <p:nvSpPr>
          <p:cNvPr id="13" name="Rounded Rectangle 12"/>
          <p:cNvSpPr/>
          <p:nvPr/>
        </p:nvSpPr>
        <p:spPr>
          <a:xfrm>
            <a:off x="8201184" y="4802404"/>
            <a:ext cx="2197510" cy="1443789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>
                <a:ln w="0"/>
                <a:solidFill>
                  <a:srgbClr val="00B0F0"/>
                </a:solidFill>
              </a:rPr>
              <a:t>Prepositions</a:t>
            </a:r>
          </a:p>
          <a:p>
            <a:pPr algn="ctr"/>
            <a:r>
              <a:rPr lang="en-GB" dirty="0">
                <a:ln w="0"/>
                <a:solidFill>
                  <a:schemeClr val="tx1"/>
                </a:solidFill>
              </a:rPr>
              <a:t>above, below,</a:t>
            </a:r>
          </a:p>
          <a:p>
            <a:pPr algn="ctr"/>
            <a:r>
              <a:rPr lang="en-GB" dirty="0"/>
              <a:t>inside, outside, on, in, between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89890" y="4923517"/>
            <a:ext cx="32127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+mj-lt"/>
              </a:rPr>
              <a:t>The dye is produced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089891" y="4285082"/>
            <a:ext cx="32127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+mj-lt"/>
              </a:rPr>
              <a:t>The dye is produced</a:t>
            </a:r>
          </a:p>
        </p:txBody>
      </p:sp>
      <p:pic>
        <p:nvPicPr>
          <p:cNvPr id="15" name="questi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301280" y="127649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613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7679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25" grpId="0"/>
      <p:bldP spid="3" grpId="0" animBg="1"/>
      <p:bldP spid="26" grpId="0"/>
      <p:bldP spid="6" grpId="0"/>
      <p:bldP spid="11" grpId="0"/>
      <p:bldP spid="12" grpId="0"/>
      <p:bldP spid="13" grpId="0" animBg="1"/>
      <p:bldP spid="16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290" y="469135"/>
            <a:ext cx="11205419" cy="5919729"/>
          </a:xfrm>
          <a:prstGeom prst="rect">
            <a:avLst/>
          </a:prstGeom>
        </p:spPr>
      </p:pic>
      <p:pic>
        <p:nvPicPr>
          <p:cNvPr id="5" name="Picture 4" descr="A close up of a plant&#10;&#10;Description automatically generated">
            <a:extLst>
              <a:ext uri="{FF2B5EF4-FFF2-40B4-BE49-F238E27FC236}">
                <a16:creationId xmlns:a16="http://schemas.microsoft.com/office/drawing/2014/main" id="{55BBAD55-29E3-4B45-96AA-13EA9DB0027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66" y="702246"/>
            <a:ext cx="1677060" cy="2160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15813" y="942258"/>
            <a:ext cx="105735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B0F0"/>
                </a:solidFill>
              </a:rPr>
              <a:t>Prepositions</a:t>
            </a:r>
            <a:r>
              <a:rPr lang="en-GB" sz="3600" b="1" dirty="0"/>
              <a:t> </a:t>
            </a:r>
          </a:p>
          <a:p>
            <a:pPr algn="ctr"/>
            <a:r>
              <a:rPr lang="en-GB" sz="2800" dirty="0">
                <a:solidFill>
                  <a:srgbClr val="00B0F0"/>
                </a:solidFill>
              </a:rPr>
              <a:t>Prepositions</a:t>
            </a:r>
            <a:r>
              <a:rPr lang="en-GB" sz="2800" dirty="0"/>
              <a:t> help us express </a:t>
            </a:r>
            <a:r>
              <a:rPr lang="en-GB" sz="2800" b="1" dirty="0">
                <a:solidFill>
                  <a:schemeClr val="bg1"/>
                </a:solidFill>
              </a:rPr>
              <a:t>time</a:t>
            </a:r>
            <a:r>
              <a:rPr lang="en-GB" sz="2800" dirty="0">
                <a:solidFill>
                  <a:schemeClr val="bg1"/>
                </a:solidFill>
              </a:rPr>
              <a:t>, </a:t>
            </a:r>
            <a:r>
              <a:rPr lang="en-GB" sz="2800" b="1" dirty="0">
                <a:solidFill>
                  <a:schemeClr val="bg1"/>
                </a:solidFill>
              </a:rPr>
              <a:t>place</a:t>
            </a:r>
            <a:r>
              <a:rPr lang="en-GB" sz="2800" dirty="0">
                <a:solidFill>
                  <a:schemeClr val="bg1"/>
                </a:solidFill>
              </a:rPr>
              <a:t> and </a:t>
            </a:r>
            <a:r>
              <a:rPr lang="en-GB" sz="2800" b="1" dirty="0">
                <a:solidFill>
                  <a:schemeClr val="bg1"/>
                </a:solidFill>
              </a:rPr>
              <a:t>cause</a:t>
            </a:r>
            <a:r>
              <a:rPr lang="en-GB" sz="28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154556" y="3799579"/>
            <a:ext cx="21101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+mj-lt"/>
              </a:rPr>
              <a:t>Woad was used</a:t>
            </a:r>
            <a:endParaRPr lang="en-GB" sz="2800" dirty="0">
              <a:latin typeface="+mj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394643" y="3799580"/>
            <a:ext cx="27658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i="1" dirty="0">
                <a:solidFill>
                  <a:srgbClr val="00B0F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en-GB" sz="2400" b="1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its deep blue dye.</a:t>
            </a:r>
            <a:r>
              <a:rPr lang="en-GB" sz="2400" b="1" i="1" dirty="0">
                <a:solidFill>
                  <a:srgbClr val="0000FF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i="1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23188" y="2779181"/>
            <a:ext cx="75490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i="1" dirty="0">
                <a:solidFill>
                  <a:schemeClr val="accent5">
                    <a:lumMod val="75000"/>
                  </a:schemeClr>
                </a:solidFill>
              </a:rPr>
              <a:t>Try adding your own prepositional phrase to express </a:t>
            </a:r>
            <a:r>
              <a:rPr lang="en-GB" sz="2400" b="1" i="1" dirty="0">
                <a:solidFill>
                  <a:schemeClr val="accent5">
                    <a:lumMod val="75000"/>
                  </a:schemeClr>
                </a:solidFill>
              </a:rPr>
              <a:t>cause</a:t>
            </a:r>
            <a:r>
              <a:rPr lang="en-GB" sz="2400" i="1" dirty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366339" y="4449569"/>
            <a:ext cx="33968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i="1" dirty="0">
                <a:solidFill>
                  <a:srgbClr val="00B0F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due to </a:t>
            </a:r>
            <a:r>
              <a:rPr lang="en-GB" sz="2400" b="1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its easy cultivation.</a:t>
            </a:r>
            <a:r>
              <a:rPr lang="en-GB" sz="2400" b="1" i="1" dirty="0">
                <a:solidFill>
                  <a:srgbClr val="0000FF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i="1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394643" y="5070265"/>
            <a:ext cx="52721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i="1" dirty="0">
                <a:solidFill>
                  <a:srgbClr val="00B0F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because of </a:t>
            </a:r>
            <a:r>
              <a:rPr lang="en-GB" sz="2400" b="1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 range of shades it creates.</a:t>
            </a:r>
            <a:r>
              <a:rPr lang="en-GB" sz="2400" b="1" i="1" dirty="0">
                <a:solidFill>
                  <a:srgbClr val="0000FF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i="1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752756" y="1508906"/>
            <a:ext cx="11187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/>
              <a:t>cause</a:t>
            </a:r>
            <a:r>
              <a:rPr lang="en-GB" sz="2800" dirty="0"/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6462771" y="1508906"/>
            <a:ext cx="10454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prstClr val="black"/>
                </a:solidFill>
              </a:rPr>
              <a:t>time, 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7304804" y="1508906"/>
            <a:ext cx="16065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prstClr val="black"/>
                </a:solidFill>
              </a:rPr>
              <a:t>place</a:t>
            </a:r>
            <a:r>
              <a:rPr lang="en-GB" sz="2800" b="1" dirty="0">
                <a:solidFill>
                  <a:prstClr val="black"/>
                </a:solidFill>
              </a:rPr>
              <a:t> </a:t>
            </a:r>
            <a:r>
              <a:rPr lang="en-GB" sz="2800" dirty="0">
                <a:solidFill>
                  <a:prstClr val="black"/>
                </a:solidFill>
              </a:rPr>
              <a:t>and</a:t>
            </a:r>
            <a:endParaRPr lang="en-GB" dirty="0"/>
          </a:p>
        </p:txBody>
      </p:sp>
      <p:sp>
        <p:nvSpPr>
          <p:cNvPr id="13" name="Rounded Rectangle 12"/>
          <p:cNvSpPr/>
          <p:nvPr/>
        </p:nvSpPr>
        <p:spPr>
          <a:xfrm>
            <a:off x="9312108" y="5135523"/>
            <a:ext cx="2197510" cy="1088796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ln w="0"/>
                <a:solidFill>
                  <a:srgbClr val="00B0F0"/>
                </a:solidFill>
              </a:rPr>
              <a:t>Prepositions</a:t>
            </a:r>
          </a:p>
          <a:p>
            <a:pPr algn="ctr"/>
            <a:r>
              <a:rPr lang="en-GB" dirty="0" smtClean="0">
                <a:ln w="0"/>
                <a:solidFill>
                  <a:schemeClr val="tx1"/>
                </a:solidFill>
              </a:rPr>
              <a:t>because </a:t>
            </a:r>
            <a:r>
              <a:rPr lang="en-GB" dirty="0">
                <a:ln w="0"/>
                <a:solidFill>
                  <a:schemeClr val="tx1"/>
                </a:solidFill>
              </a:rPr>
              <a:t>of, due to,</a:t>
            </a:r>
          </a:p>
          <a:p>
            <a:pPr algn="ctr"/>
            <a:r>
              <a:rPr lang="en-GB" dirty="0"/>
              <a:t>from, for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154556" y="4449568"/>
            <a:ext cx="23865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+mj-lt"/>
              </a:rPr>
              <a:t>Woad was used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154556" y="5071518"/>
            <a:ext cx="21101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+mj-lt"/>
              </a:rPr>
              <a:t>Woad was used</a:t>
            </a:r>
          </a:p>
        </p:txBody>
      </p:sp>
      <p:sp>
        <p:nvSpPr>
          <p:cNvPr id="22" name="Rounded Rectangular Callout 2">
            <a:extLst>
              <a:ext uri="{FF2B5EF4-FFF2-40B4-BE49-F238E27FC236}">
                <a16:creationId xmlns:a16="http://schemas.microsoft.com/office/drawing/2014/main" id="{F8706A59-0BF3-43C3-8941-5FD65629ABA8}"/>
              </a:ext>
            </a:extLst>
          </p:cNvPr>
          <p:cNvSpPr/>
          <p:nvPr/>
        </p:nvSpPr>
        <p:spPr>
          <a:xfrm>
            <a:off x="9113581" y="679864"/>
            <a:ext cx="2197510" cy="901233"/>
          </a:xfrm>
          <a:prstGeom prst="wedgeRoundRectCallout">
            <a:avLst>
              <a:gd name="adj1" fmla="val 44268"/>
              <a:gd name="adj2" fmla="val 8541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Why?</a:t>
            </a:r>
            <a:endParaRPr lang="en-GB" sz="2800" dirty="0"/>
          </a:p>
        </p:txBody>
      </p:sp>
      <p:pic>
        <p:nvPicPr>
          <p:cNvPr id="7" name="question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3235.3378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692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676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5" grpId="0"/>
      <p:bldP spid="26" grpId="0"/>
      <p:bldP spid="6" grpId="0"/>
      <p:bldP spid="11" grpId="0"/>
      <p:bldP spid="12" grpId="0"/>
      <p:bldP spid="13" grpId="0" animBg="1"/>
      <p:bldP spid="17" grpId="0"/>
      <p:bldP spid="18" grpId="0"/>
      <p:bldP spid="2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9B92D8133586C4DB35A2F44AE76F1FC" ma:contentTypeVersion="11" ma:contentTypeDescription="Create a new document." ma:contentTypeScope="" ma:versionID="c4077c45e2d3675d02728ae650d0c5f8">
  <xsd:schema xmlns:xsd="http://www.w3.org/2001/XMLSchema" xmlns:xs="http://www.w3.org/2001/XMLSchema" xmlns:p="http://schemas.microsoft.com/office/2006/metadata/properties" xmlns:ns2="1f326030-884a-4179-9d08-34c13311ba3e" xmlns:ns3="56c33518-606b-4cab-a180-b86718422339" targetNamespace="http://schemas.microsoft.com/office/2006/metadata/properties" ma:root="true" ma:fieldsID="72db7483df747d11dc3993d8397be45c" ns2:_="" ns3:_="">
    <xsd:import namespace="1f326030-884a-4179-9d08-34c13311ba3e"/>
    <xsd:import namespace="56c33518-606b-4cab-a180-b8671842233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Teacher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326030-884a-4179-9d08-34c13311ba3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Teacher" ma:index="14" nillable="true" ma:displayName="Teacher" ma:description="Who has uploaded" ma:format="Dropdown" ma:list="UserInfo" ma:SharePointGroup="0" ma:internalName="Teach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c33518-606b-4cab-a180-b8671842233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acher xmlns="1f326030-884a-4179-9d08-34c13311ba3e">
      <UserInfo>
        <DisplayName/>
        <AccountId xsi:nil="true"/>
        <AccountType/>
      </UserInfo>
    </Teacher>
  </documentManagement>
</p:properties>
</file>

<file path=customXml/itemProps1.xml><?xml version="1.0" encoding="utf-8"?>
<ds:datastoreItem xmlns:ds="http://schemas.openxmlformats.org/officeDocument/2006/customXml" ds:itemID="{2BE1A52F-E6B4-4A6B-8113-66BB55B4C287}"/>
</file>

<file path=customXml/itemProps2.xml><?xml version="1.0" encoding="utf-8"?>
<ds:datastoreItem xmlns:ds="http://schemas.openxmlformats.org/officeDocument/2006/customXml" ds:itemID="{09B13EE5-7E44-48B6-9C15-3DE830892D89}"/>
</file>

<file path=customXml/itemProps3.xml><?xml version="1.0" encoding="utf-8"?>
<ds:datastoreItem xmlns:ds="http://schemas.openxmlformats.org/officeDocument/2006/customXml" ds:itemID="{D4CEA570-52A9-44A2-AE12-AB94A991E6BA}"/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292</Words>
  <Application>Microsoft Office PowerPoint</Application>
  <PresentationFormat>Widescreen</PresentationFormat>
  <Paragraphs>84</Paragraphs>
  <Slides>4</Slides>
  <Notes>4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Grace Woollard</dc:creator>
  <cp:lastModifiedBy>HP</cp:lastModifiedBy>
  <cp:revision>10</cp:revision>
  <dcterms:created xsi:type="dcterms:W3CDTF">2019-12-31T10:59:47Z</dcterms:created>
  <dcterms:modified xsi:type="dcterms:W3CDTF">2020-03-26T21:40:57Z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0x01010049B92D8133586C4DB35A2F44AE76F1FC</vt:lpwstr>
  </property>
</Properties>
</file>