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80" r:id="rId3"/>
    <p:sldId id="271" r:id="rId4"/>
    <p:sldId id="285" r:id="rId5"/>
    <p:sldId id="286" r:id="rId6"/>
    <p:sldId id="28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4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1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8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1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2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3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7521" y="4380271"/>
            <a:ext cx="1446263" cy="193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887" y="765109"/>
            <a:ext cx="10442712" cy="1619741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Progressive form 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: </a:t>
            </a:r>
            <a:br>
              <a:rPr lang="en-GB" b="1" dirty="0"/>
            </a:br>
            <a:r>
              <a:rPr lang="en-GB" sz="4400" b="1" i="1" dirty="0">
                <a:latin typeface="+mn-lt"/>
              </a:rPr>
              <a:t>Present and past progressive (continuous) </a:t>
            </a:r>
            <a:endParaRPr lang="en-GB" sz="8000" b="1" dirty="0"/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6437" y="334164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8082" y="3346963"/>
            <a:ext cx="2630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playing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7" y="4224654"/>
            <a:ext cx="1722609" cy="209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969" y="4527269"/>
            <a:ext cx="2208078" cy="178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835" y="4237324"/>
            <a:ext cx="1420914" cy="2091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0550" y="3341640"/>
            <a:ext cx="273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Alice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E1A486-1198-6647-97CF-0CB0643FC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29740" y="23455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3348" y="4558078"/>
            <a:ext cx="683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This can be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(happening now) </a:t>
            </a:r>
          </a:p>
          <a:p>
            <a:pPr>
              <a:spcAft>
                <a:spcPts val="0"/>
              </a:spcAft>
              <a:tabLst>
                <a:tab pos="5731510" algn="r"/>
              </a:tabLst>
            </a:pPr>
            <a:endParaRPr lang="en-GB" sz="2800" dirty="0">
              <a:ea typeface="MS Mincho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or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past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(happened then).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65603" y="695938"/>
            <a:ext cx="702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progressive form </a:t>
            </a:r>
            <a:r>
              <a:rPr lang="en-GB" sz="3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continuous.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973954" y="1502198"/>
            <a:ext cx="5800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It suggests that the action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470100" y="1513828"/>
            <a:ext cx="31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a period of time,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186470" y="2927257"/>
            <a:ext cx="944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 the time something else happens or happened.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330691" y="2281833"/>
            <a:ext cx="53271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for his lettuce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4555" y="3716858"/>
            <a:ext cx="753316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when he saw the lawnmower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91" y="4247011"/>
            <a:ext cx="2453640" cy="191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156057" y="5105383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EEK! There’s a lawnmower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157570" y="5094310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WOW!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It has missed me!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1420C5-236C-FE43-9F6D-7D2DC4AC0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800" y="6178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  <p:bldP spid="9" grpId="0"/>
      <p:bldP spid="11" grpId="0"/>
      <p:bldP spid="12" grpId="0"/>
      <p:bldP spid="13" grpId="0" animBg="1"/>
      <p:bldP spid="14" grpId="0" animBg="1"/>
      <p:bldP spid="10" grpId="0" animBg="1"/>
      <p:bldP spid="10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998"/>
              </p:ext>
            </p:extLst>
          </p:nvPr>
        </p:nvGraphicFramePr>
        <p:xfrm>
          <a:off x="914400" y="1814053"/>
          <a:ext cx="10548000" cy="4136196"/>
        </p:xfrm>
        <a:graphic>
          <a:graphicData uri="http://schemas.openxmlformats.org/drawingml/2006/table">
            <a:tbl>
              <a:tblPr firstRow="1" firstCol="1" bandRow="1"/>
              <a:tblGrid>
                <a:gridCol w="3108382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804737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3634881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41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present and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8956" y="2540328"/>
            <a:ext cx="149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2654" y="3214820"/>
            <a:ext cx="140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875" y="3891041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whines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0927" y="4525060"/>
            <a:ext cx="162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4560" y="2462031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568" y="2473047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27733" y="3118499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6281" y="314043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7647" y="3761231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716" y="3846038"/>
            <a:ext cx="323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5376" y="4476680"/>
            <a:ext cx="2607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5409" y="4526980"/>
            <a:ext cx="286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4435" y="4923640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41" y="4962866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1AA697-ED62-9540-852C-3B9FD7B0E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194" y="864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1 -0.00116 L -0.83379 0.00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0" y="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 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18760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0402" y="2183300"/>
            <a:ext cx="1380184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leap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once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leapt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7008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for a while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1651" y="2975851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leaping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49644" y="4172568"/>
            <a:ext cx="3113326" cy="1003443"/>
          </a:xfrm>
          <a:prstGeom prst="wedgeRoundRectCallout">
            <a:avLst>
              <a:gd name="adj1" fmla="val 13383"/>
              <a:gd name="adj2" fmla="val -1262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for a while.</a:t>
            </a:r>
          </a:p>
        </p:txBody>
      </p:sp>
      <p:sp>
        <p:nvSpPr>
          <p:cNvPr id="14" name="Thought Bubble: Cloud 13"/>
          <p:cNvSpPr/>
          <p:nvPr/>
        </p:nvSpPr>
        <p:spPr>
          <a:xfrm>
            <a:off x="5514095" y="4911925"/>
            <a:ext cx="1608578" cy="1028779"/>
          </a:xfrm>
          <a:prstGeom prst="cloudCallout">
            <a:avLst>
              <a:gd name="adj1" fmla="val -98711"/>
              <a:gd name="adj2" fmla="val -917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99" y="3205912"/>
            <a:ext cx="3641217" cy="1990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8916" y="5419753"/>
            <a:ext cx="4073955" cy="697114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leaping about when the teacher opened the classroom door.  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7AF5D5-1D04-F242-A24B-A5C892BFF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0441" y="657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1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66418" y="2183300"/>
            <a:ext cx="1664168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quarrel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for </a:t>
            </a:r>
            <a:r>
              <a:rPr lang="en-GB" sz="2000" b="1" dirty="0">
                <a:solidFill>
                  <a:schemeClr val="tx1"/>
                </a:solidFill>
              </a:rPr>
              <a:t>a short time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quarrelled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1978" y="2029350"/>
            <a:ext cx="3557291" cy="1021167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>
                <a:solidFill>
                  <a:schemeClr val="tx1"/>
                </a:solidFill>
              </a:rPr>
              <a:t>when</a:t>
            </a:r>
            <a:r>
              <a:rPr lang="en-GB" sz="2000" b="1" dirty="0">
                <a:solidFill>
                  <a:schemeClr val="tx1"/>
                </a:solidFill>
              </a:rPr>
              <a:t> the teacher arrived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4134" y="3468352"/>
            <a:ext cx="6052553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quarrelling</a:t>
            </a:r>
            <a:r>
              <a:rPr lang="en-GB" sz="2400" i="1" dirty="0">
                <a:latin typeface="+mj-lt"/>
              </a:rPr>
              <a:t> when the teacher arrived.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12809" y="4942840"/>
            <a:ext cx="3621362" cy="1003443"/>
          </a:xfrm>
          <a:prstGeom prst="wedgeRoundRectCallout">
            <a:avLst>
              <a:gd name="adj1" fmla="val -76301"/>
              <a:gd name="adj2" fmla="val -152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chemeClr val="tx1"/>
                </a:solidFill>
              </a:rPr>
              <a:t>when</a:t>
            </a:r>
            <a:r>
              <a:rPr lang="en-GB" sz="2000" dirty="0">
                <a:solidFill>
                  <a:schemeClr val="tx1"/>
                </a:solidFill>
              </a:rPr>
              <a:t> something else occurred.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8759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13" name="Thought Bubble: Cloud 12"/>
          <p:cNvSpPr/>
          <p:nvPr/>
        </p:nvSpPr>
        <p:spPr>
          <a:xfrm>
            <a:off x="2485462" y="3341734"/>
            <a:ext cx="1608578" cy="1028779"/>
          </a:xfrm>
          <a:prstGeom prst="cloudCallout">
            <a:avLst>
              <a:gd name="adj1" fmla="val 35788"/>
              <a:gd name="adj2" fmla="val 76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6530" y="4212626"/>
            <a:ext cx="2303145" cy="1551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1566" y="5834723"/>
            <a:ext cx="5268478" cy="39241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quarrelling about the snake! 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B5C12B-92FC-5D4C-9B6D-1A58894EA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3520" y="613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13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990" y="808936"/>
            <a:ext cx="9260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Choosing past simple or past progressive form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3599" y="5707315"/>
            <a:ext cx="553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How would you write this in the past form?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09454" y="2165682"/>
            <a:ext cx="593557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3" name="Thought Bubble: Cloud 12"/>
          <p:cNvSpPr/>
          <p:nvPr/>
        </p:nvSpPr>
        <p:spPr>
          <a:xfrm>
            <a:off x="779154" y="1973178"/>
            <a:ext cx="2108425" cy="1556085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Would this be a </a:t>
            </a:r>
            <a:r>
              <a:rPr lang="en-GB" b="1" dirty="0">
                <a:solidFill>
                  <a:schemeClr val="tx1"/>
                </a:solidFill>
              </a:rPr>
              <a:t>short action </a:t>
            </a:r>
            <a:r>
              <a:rPr lang="en-GB" dirty="0">
                <a:solidFill>
                  <a:schemeClr val="tx1"/>
                </a:solidFill>
              </a:rPr>
              <a:t>or a </a:t>
            </a:r>
            <a:r>
              <a:rPr lang="en-GB" b="1" dirty="0">
                <a:solidFill>
                  <a:schemeClr val="tx1"/>
                </a:solidFill>
              </a:rPr>
              <a:t>longer one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0233" y="3290249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had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1391" y="4241037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6" name="Thought Bubble: Cloud 15"/>
          <p:cNvSpPr/>
          <p:nvPr/>
        </p:nvSpPr>
        <p:spPr>
          <a:xfrm>
            <a:off x="893599" y="3915165"/>
            <a:ext cx="2644233" cy="1406247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verb form </a:t>
            </a:r>
            <a:r>
              <a:rPr lang="en-GB" b="1" dirty="0">
                <a:solidFill>
                  <a:schemeClr val="tx1"/>
                </a:solidFill>
              </a:rPr>
              <a:t>sounds longer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hought Bubble: Cloud 16"/>
          <p:cNvSpPr/>
          <p:nvPr/>
        </p:nvSpPr>
        <p:spPr>
          <a:xfrm>
            <a:off x="8088602" y="5101649"/>
            <a:ext cx="3946609" cy="1672995"/>
          </a:xfrm>
          <a:prstGeom prst="cloudCallout">
            <a:avLst>
              <a:gd name="adj1" fmla="val -37778"/>
              <a:gd name="adj2" fmla="val -63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day </a:t>
            </a:r>
            <a:r>
              <a:rPr lang="en-GB" i="1" dirty="0">
                <a:solidFill>
                  <a:schemeClr val="tx1"/>
                </a:solidFill>
              </a:rPr>
              <a:t>takes a while</a:t>
            </a:r>
            <a:r>
              <a:rPr lang="en-GB" dirty="0">
                <a:solidFill>
                  <a:schemeClr val="tx1"/>
                </a:solidFill>
              </a:rPr>
              <a:t> so the </a:t>
            </a:r>
            <a:r>
              <a:rPr lang="en-GB" b="1" dirty="0">
                <a:solidFill>
                  <a:schemeClr val="tx1"/>
                </a:solidFill>
              </a:rPr>
              <a:t>past progressive </a:t>
            </a:r>
            <a:r>
              <a:rPr lang="en-GB" dirty="0">
                <a:solidFill>
                  <a:schemeClr val="tx1"/>
                </a:solidFill>
              </a:rPr>
              <a:t>form is best.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4571" y="648106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800" y="625066"/>
            <a:ext cx="1618544" cy="1902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245" y="566372"/>
            <a:ext cx="997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make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progressive: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3671" y="2765393"/>
            <a:ext cx="330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7096" y="2760865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4887" y="3947325"/>
            <a:ext cx="317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6195" y="3960344"/>
            <a:ext cx="3506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26" y="4959443"/>
            <a:ext cx="2615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 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1897" y="4955358"/>
            <a:ext cx="3851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437" y="5829890"/>
            <a:ext cx="1085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Try changing these verb forms to present and past progressive.</a:t>
            </a:r>
            <a:endParaRPr lang="en-GB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93512" y="1302381"/>
            <a:ext cx="5282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Add one of</a:t>
            </a:r>
            <a:r>
              <a:rPr lang="mr-IN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…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is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are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am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was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were</a:t>
            </a:r>
            <a:endParaRPr lang="en-GB" sz="2400" dirty="0"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Use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ing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participle of 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</a:t>
            </a:r>
            <a:endParaRPr lang="en-GB" sz="24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408" y="2760865"/>
            <a:ext cx="2859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makes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7116" y="2328607"/>
            <a:ext cx="20220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50763" y="2321858"/>
            <a:ext cx="16974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7282" y="3702245"/>
            <a:ext cx="331962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auxiliary verb indicates the tense </a:t>
            </a:r>
            <a:endParaRPr lang="en-GB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4934857" y="3282825"/>
            <a:ext cx="972425" cy="41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8737600" y="3311797"/>
            <a:ext cx="485484" cy="38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73599" y="3960344"/>
            <a:ext cx="257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70053" y="4959443"/>
            <a:ext cx="359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688" y="603591"/>
            <a:ext cx="1566499" cy="194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A124C8-4061-8E43-BC9A-0451FE453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567" y="7204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7" grpId="0"/>
      <p:bldP spid="3" grpId="0" build="p"/>
      <p:bldP spid="20" grpId="0"/>
      <p:bldP spid="21" grpId="0" animBg="1"/>
      <p:bldP spid="22" grpId="0" animBg="1"/>
      <p:bldP spid="9" grpId="0" animBg="1"/>
      <p:bldP spid="9" grpId="1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92D8133586C4DB35A2F44AE76F1FC" ma:contentTypeVersion="11" ma:contentTypeDescription="Create a new document." ma:contentTypeScope="" ma:versionID="c4077c45e2d3675d02728ae650d0c5f8">
  <xsd:schema xmlns:xsd="http://www.w3.org/2001/XMLSchema" xmlns:xs="http://www.w3.org/2001/XMLSchema" xmlns:p="http://schemas.microsoft.com/office/2006/metadata/properties" xmlns:ns2="1f326030-884a-4179-9d08-34c13311ba3e" xmlns:ns3="56c33518-606b-4cab-a180-b86718422339" targetNamespace="http://schemas.microsoft.com/office/2006/metadata/properties" ma:root="true" ma:fieldsID="72db7483df747d11dc3993d8397be45c" ns2:_="" ns3:_="">
    <xsd:import namespace="1f326030-884a-4179-9d08-34c13311ba3e"/>
    <xsd:import namespace="56c33518-606b-4cab-a180-b86718422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Teacher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6030-884a-4179-9d08-34c13311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cher" ma:index="14" nillable="true" ma:displayName="Teacher" ma:description="Who has uploaded" ma:format="Dropdown" ma:list="UserInfo" ma:SharePointGroup="0" ma:internalName="Teac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33518-606b-4cab-a180-b86718422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 xmlns="1f326030-884a-4179-9d08-34c13311ba3e">
      <UserInfo>
        <DisplayName/>
        <AccountId xsi:nil="true"/>
        <AccountType/>
      </UserInfo>
    </Teacher>
  </documentManagement>
</p:properties>
</file>

<file path=customXml/itemProps1.xml><?xml version="1.0" encoding="utf-8"?>
<ds:datastoreItem xmlns:ds="http://schemas.openxmlformats.org/officeDocument/2006/customXml" ds:itemID="{36A68583-E3A4-475F-A84C-7B1D3F1E25B0}"/>
</file>

<file path=customXml/itemProps2.xml><?xml version="1.0" encoding="utf-8"?>
<ds:datastoreItem xmlns:ds="http://schemas.openxmlformats.org/officeDocument/2006/customXml" ds:itemID="{EFE42FE5-8B90-44E5-BE3F-6E61A03CBC9E}"/>
</file>

<file path=customXml/itemProps3.xml><?xml version="1.0" encoding="utf-8"?>
<ds:datastoreItem xmlns:ds="http://schemas.openxmlformats.org/officeDocument/2006/customXml" ds:itemID="{464363AD-7FBC-40A0-B3B4-8B4CDF3A64F4}"/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484</Words>
  <Application>Microsoft Macintosh PowerPoint</Application>
  <PresentationFormat>Widescreen</PresentationFormat>
  <Paragraphs>83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Progressive form of verbs:  Present and past progressive (continuous)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196</cp:revision>
  <cp:lastPrinted>2019-02-20T14:33:39Z</cp:lastPrinted>
  <dcterms:created xsi:type="dcterms:W3CDTF">2013-08-23T07:43:20Z</dcterms:created>
  <dcterms:modified xsi:type="dcterms:W3CDTF">2020-03-30T13:35:16Z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0x01010049B92D8133586C4DB35A2F44AE76F1FC</vt:lpwstr>
  </property>
</Properties>
</file>