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0" r:id="rId4"/>
    <p:sldId id="292" r:id="rId5"/>
    <p:sldId id="265" r:id="rId6"/>
    <p:sldId id="290" r:id="rId7"/>
    <p:sldId id="291" r:id="rId8"/>
    <p:sldId id="281" r:id="rId9"/>
    <p:sldId id="282" r:id="rId10"/>
    <p:sldId id="283" r:id="rId11"/>
    <p:sldId id="284" r:id="rId12"/>
    <p:sldId id="285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D7EE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4" autoAdjust="0"/>
    <p:restoredTop sz="80838" autoAdjust="0"/>
  </p:normalViewPr>
  <p:slideViewPr>
    <p:cSldViewPr snapToGrid="0">
      <p:cViewPr varScale="1">
        <p:scale>
          <a:sx n="44" d="100"/>
          <a:sy n="44" d="100"/>
        </p:scale>
        <p:origin x="336" y="4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57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48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70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85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89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7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8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86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111" y="2405575"/>
            <a:ext cx="5528604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Adverbials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27532E1-9989-AF4B-BC86-121B04C93D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8970" y="49390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289" y="4974525"/>
            <a:ext cx="751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answer the question: </a:t>
            </a:r>
            <a:r>
              <a:rPr lang="en-GB" sz="2800" i="1" dirty="0"/>
              <a:t>When?</a:t>
            </a:r>
            <a:endParaRPr lang="en-GB" sz="4800" i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1804" y="1433654"/>
            <a:ext cx="3342453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 </a:t>
            </a:r>
            <a:r>
              <a:rPr lang="en-GB" sz="2800" dirty="0"/>
              <a:t>its light.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7900" y="2182652"/>
            <a:ext cx="853571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/>
              <a:t>When the world was cold,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 </a:t>
            </a:r>
            <a:r>
              <a:rPr lang="en-GB" sz="2800" dirty="0"/>
              <a:t>its light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8872" y="3001301"/>
            <a:ext cx="87000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/>
              <a:t>Before the snow melted,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 </a:t>
            </a:r>
            <a:r>
              <a:rPr lang="en-GB" sz="2800" dirty="0"/>
              <a:t>its light</a:t>
            </a:r>
            <a:r>
              <a:rPr lang="en-GB" sz="2800" dirty="0">
                <a:solidFill>
                  <a:srgbClr val="0000FF"/>
                </a:solidFill>
              </a:rPr>
              <a:t>.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4619" y="3819950"/>
            <a:ext cx="8612325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Right at that moment,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F1C9B9-FB1A-064A-9A70-CC71B54D2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3" y="538391"/>
            <a:ext cx="1981168" cy="186397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4549921-5640-BA4E-BDED-846C03EBF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7216" y="4829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9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813" y="5067250"/>
            <a:ext cx="678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answer the question: </a:t>
            </a:r>
            <a:r>
              <a:rPr lang="en-GB" sz="2800" i="1" dirty="0"/>
              <a:t>How?</a:t>
            </a:r>
            <a:endParaRPr lang="en-GB" sz="4800" i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How?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5137" y="1310406"/>
            <a:ext cx="3424207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9074" y="2174062"/>
            <a:ext cx="101732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Brightly,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7519" y="2976946"/>
            <a:ext cx="92080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With warmth and colour,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5200" y="3787173"/>
            <a:ext cx="83566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Like an old friend returning,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CB33A8-72CD-1B41-9167-E639A8A61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1" y="538391"/>
            <a:ext cx="2161632" cy="2033761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DBF2B0B-9FBF-2F42-9D4F-E976E6410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4144" y="41493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0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often open with a </a:t>
            </a:r>
            <a:r>
              <a:rPr lang="en-GB" sz="2800" b="1" u="sng" dirty="0"/>
              <a:t>preposition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953" y="2283218"/>
            <a:ext cx="712793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u="sng" dirty="0"/>
              <a:t>With</a:t>
            </a:r>
            <a:r>
              <a:rPr lang="en-GB" sz="2800" b="1" dirty="0"/>
              <a:t> a ghostly appearance, </a:t>
            </a:r>
            <a:r>
              <a:rPr lang="en-GB" sz="2800" dirty="0"/>
              <a:t>the moon rose. </a:t>
            </a:r>
          </a:p>
          <a:p>
            <a:pPr>
              <a:lnSpc>
                <a:spcPct val="150000"/>
              </a:lnSpc>
            </a:pPr>
            <a:r>
              <a:rPr lang="en-GB" sz="2800" b="1" u="sng" dirty="0"/>
              <a:t>Through</a:t>
            </a:r>
            <a:r>
              <a:rPr lang="en-GB" sz="2800" b="1" dirty="0"/>
              <a:t> the cold air, </a:t>
            </a:r>
            <a:r>
              <a:rPr lang="en-GB" sz="2800" dirty="0"/>
              <a:t>the moon rose. </a:t>
            </a:r>
          </a:p>
          <a:p>
            <a:pPr>
              <a:lnSpc>
                <a:spcPct val="150000"/>
              </a:lnSpc>
            </a:pPr>
            <a:r>
              <a:rPr lang="en-GB" sz="2800" b="1" u="sng" dirty="0"/>
              <a:t>In</a:t>
            </a:r>
            <a:r>
              <a:rPr lang="en-GB" sz="2800" b="1" dirty="0"/>
              <a:t> the winter sky</a:t>
            </a:r>
            <a:r>
              <a:rPr lang="en-GB" sz="2800" dirty="0"/>
              <a:t>, the moon rose.</a:t>
            </a:r>
          </a:p>
          <a:p>
            <a:pPr algn="ctr"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182" y="4820397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Thinking of a </a:t>
            </a:r>
            <a:r>
              <a:rPr lang="en-GB" sz="2800" b="1" dirty="0"/>
              <a:t>preposition</a:t>
            </a:r>
            <a:r>
              <a:rPr lang="en-GB" sz="2800" dirty="0"/>
              <a:t> can help you to think of an </a:t>
            </a:r>
            <a:r>
              <a:rPr lang="en-GB" sz="2800" b="1" dirty="0"/>
              <a:t>adverbial.</a:t>
            </a:r>
            <a:r>
              <a:rPr lang="en-GB" sz="2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7DD2F-10FC-D545-A0F2-55634DD12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8" y="533797"/>
            <a:ext cx="1576108" cy="1588278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C88811C-BF4F-AD43-B4E0-0C531DAD2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8529" y="31822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Verbs indicate that someone or something is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doing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0000FF"/>
                </a:solidFill>
              </a:rPr>
              <a:t>feeling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0000FF"/>
                </a:solidFill>
              </a:rPr>
              <a:t>being</a:t>
            </a:r>
            <a:r>
              <a:rPr lang="en-GB" sz="32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3536" y="2566045"/>
            <a:ext cx="4596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tide </a:t>
            </a:r>
            <a:r>
              <a:rPr lang="en-GB" sz="2800" dirty="0">
                <a:solidFill>
                  <a:srgbClr val="0000FF"/>
                </a:solidFill>
              </a:rPr>
              <a:t>creeps </a:t>
            </a:r>
            <a:r>
              <a:rPr lang="en-GB" sz="2800" dirty="0"/>
              <a:t>up the sand.</a:t>
            </a:r>
          </a:p>
          <a:p>
            <a:pPr algn="ctr"/>
            <a:r>
              <a:rPr lang="en-GB" sz="2800" dirty="0"/>
              <a:t>The shadows </a:t>
            </a:r>
            <a:r>
              <a:rPr lang="en-GB" sz="2800" dirty="0">
                <a:solidFill>
                  <a:srgbClr val="0000FF"/>
                </a:solidFill>
              </a:rPr>
              <a:t>cross</a:t>
            </a:r>
            <a:r>
              <a:rPr lang="en-GB" sz="2800" dirty="0"/>
              <a:t> the land.</a:t>
            </a:r>
          </a:p>
          <a:p>
            <a:pPr algn="ctr"/>
            <a:r>
              <a:rPr lang="en-GB" sz="2800" dirty="0"/>
              <a:t>The dew </a:t>
            </a:r>
            <a:r>
              <a:rPr lang="en-GB" sz="2800" dirty="0">
                <a:solidFill>
                  <a:srgbClr val="0000FF"/>
                </a:solidFill>
              </a:rPr>
              <a:t>dries</a:t>
            </a:r>
            <a:r>
              <a:rPr lang="en-GB" sz="2800" dirty="0"/>
              <a:t> on the dock.</a:t>
            </a:r>
          </a:p>
          <a:p>
            <a:pPr algn="ctr"/>
            <a:r>
              <a:rPr lang="en-GB" sz="2800" dirty="0"/>
              <a:t>The green moss </a:t>
            </a:r>
            <a:r>
              <a:rPr lang="en-GB" sz="2800" dirty="0">
                <a:solidFill>
                  <a:srgbClr val="0000FF"/>
                </a:solidFill>
              </a:rPr>
              <a:t>spreads</a:t>
            </a:r>
            <a:r>
              <a:rPr lang="en-GB" sz="28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b="1" dirty="0">
                <a:solidFill>
                  <a:srgbClr val="0000FF"/>
                </a:solidFill>
              </a:rPr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31473B5-4C30-7648-B37D-78A55B310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3501" y="2983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234052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5912" y="2946272"/>
            <a:ext cx="209336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a word,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 phrase,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or a clause.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b="1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9872" y="3802950"/>
            <a:ext cx="2625213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slowly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73190" y="3783509"/>
            <a:ext cx="2930737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a snail’s pace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36645" y="5257919"/>
            <a:ext cx="4191900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 the whole world slept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DF441FD-AE47-9E4D-8280-A398A3DF8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7263" y="24739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9" grpId="0"/>
      <p:bldP spid="3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b="1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111" y="2200402"/>
            <a:ext cx="6784258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with no hurry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across the leaf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silently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4807" y="5002003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each sentence, the </a:t>
            </a:r>
            <a:r>
              <a:rPr lang="en-GB" sz="2800" dirty="0">
                <a:solidFill>
                  <a:srgbClr val="0000FF"/>
                </a:solidFill>
              </a:rPr>
              <a:t>verb</a:t>
            </a:r>
            <a:r>
              <a:rPr lang="en-GB" sz="2800" dirty="0"/>
              <a:t> is modified by the </a:t>
            </a:r>
            <a:r>
              <a:rPr lang="en-GB" sz="2800" b="1" dirty="0"/>
              <a:t>adverbial</a:t>
            </a:r>
            <a:r>
              <a:rPr lang="en-GB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63AF0-346A-474B-B5DF-7420B66FD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39" y="2488614"/>
            <a:ext cx="2705100" cy="18034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22A803-33F5-C64D-B526-543BF26DF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2289" y="8124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1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871E9-8E21-4EDA-9F63-BA0F646D2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1098" y="541606"/>
            <a:ext cx="1918080" cy="144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 in different places in a sentence. 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77" y="2157183"/>
            <a:ext cx="5983968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with no hurry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across the leaf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silently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4807" y="5002003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it is at the start of a sentence, the </a:t>
            </a:r>
            <a:r>
              <a:rPr lang="en-GB" sz="2800" b="1" dirty="0"/>
              <a:t>adverbial </a:t>
            </a:r>
            <a:r>
              <a:rPr lang="en-GB" sz="2800" dirty="0"/>
              <a:t>is called a </a:t>
            </a:r>
            <a:r>
              <a:rPr lang="en-GB" sz="2800" b="1" dirty="0">
                <a:solidFill>
                  <a:srgbClr val="7030A0"/>
                </a:solidFill>
              </a:rPr>
              <a:t>fronted adverbial.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EECC-239E-ED43-9DA0-A12EF36A111D}"/>
              </a:ext>
            </a:extLst>
          </p:cNvPr>
          <p:cNvSpPr txBox="1"/>
          <p:nvPr/>
        </p:nvSpPr>
        <p:spPr>
          <a:xfrm>
            <a:off x="5475743" y="2146390"/>
            <a:ext cx="5983968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With no hurry, </a:t>
            </a: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slid. 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Across the leaf, </a:t>
            </a: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slid.</a:t>
            </a:r>
            <a:endParaRPr lang="en-GB" sz="2800" dirty="0"/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Silently, </a:t>
            </a: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slid. </a:t>
            </a:r>
            <a:endParaRPr lang="en-GB" sz="2800" dirty="0"/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BB813FE-2476-B84F-9190-FEF169801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982" y="12358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A2269-5A6C-49CE-9FA7-F03782A60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65" y="3321935"/>
            <a:ext cx="2955789" cy="21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3" y="1501959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Fronted adverbials </a:t>
            </a:r>
            <a:r>
              <a:rPr lang="en-GB" sz="2800" dirty="0"/>
              <a:t>are separated from the main part of the sentence by a </a:t>
            </a:r>
            <a:r>
              <a:rPr lang="en-GB" sz="2800" b="1" dirty="0"/>
              <a:t>comma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870232" y="2851867"/>
            <a:ext cx="72663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With steady determination</a:t>
            </a:r>
            <a:r>
              <a:rPr lang="en-GB" sz="2800" b="1" dirty="0"/>
              <a:t>,</a:t>
            </a:r>
            <a:r>
              <a:rPr lang="en-GB" sz="2800" dirty="0"/>
              <a:t> the snail slid.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373402" y="3799853"/>
            <a:ext cx="3445196" cy="9854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 saying the whole sentence with and without a pause. 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555158" y="5061474"/>
            <a:ext cx="7081684" cy="9854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comma tells the listener that the main information is coming.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great for building tension.</a:t>
            </a: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4141" y="722815"/>
            <a:ext cx="55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Punctuating Fronted Adverbials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30B25B3-72E1-B948-872C-5898CE8933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5910" y="2983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74506 -0.03449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53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2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9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966F4A-E899-477F-8028-76AC5B5AE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27" y="4638264"/>
            <a:ext cx="1453802" cy="1435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3" y="1501959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Spot the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fronted adverbial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in each sentence.</a:t>
            </a:r>
          </a:p>
          <a:p>
            <a:pPr algn="ct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effectLst/>
              </a:rPr>
              <a:t>Decide where the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  <a:effectLst/>
              </a:rPr>
              <a:t>comma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effectLst/>
              </a:rPr>
              <a:t> should go.</a:t>
            </a:r>
            <a:endParaRPr lang="en-GB" sz="4800" i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04141" y="825933"/>
            <a:ext cx="55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Punctuating Fronted 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5033" y="2456066"/>
            <a:ext cx="10334846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In the brown water a fish lay quietly dozing.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 High in the blue above birds were singing.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At the edge of the tide the waves broke.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Whenever the moon and stars are set the badgers venture out.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Whenever the wind is high the leaves rattle and fall.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DBCC7F-07E4-D545-810D-15BC101F00EE}"/>
              </a:ext>
            </a:extLst>
          </p:cNvPr>
          <p:cNvSpPr/>
          <p:nvPr/>
        </p:nvSpPr>
        <p:spPr>
          <a:xfrm>
            <a:off x="977103" y="2448433"/>
            <a:ext cx="10334846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In the brown water, a fish lay quietly dozing.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 High in the blue above, birds were singing.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At the edge of the tide, the waves broke.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Whenever the moon and stars are set, the badgers venture out.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Whenever the wind is high, the leaves rattle and fall.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C88F4-2F7C-47EB-83AA-17974D2B7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2" y="665344"/>
            <a:ext cx="1810369" cy="1798177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515FBBE-83BD-5A40-AEC0-D175E69C0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4127" y="10955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1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build="p"/>
      <p:bldP spid="9" grpId="0" uiExpand="1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questions…</a:t>
            </a:r>
            <a:endParaRPr lang="en-GB" sz="48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048042" y="2310972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Where?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048042" y="3390314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048041" y="4469656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47F72-AED8-4B07-A02C-DEA556B9E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568" y="2940429"/>
            <a:ext cx="2115464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A9987-2BD1-4B05-A576-39C58875E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542" y="1860429"/>
            <a:ext cx="3303396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5AD72-327A-49B2-8AF6-E2A622EDD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7240" y="4649887"/>
            <a:ext cx="1906560" cy="14400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EF593B8-0E37-204B-BDCE-886BC11BE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79032" y="8924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1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526" y="5126433"/>
            <a:ext cx="7331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answer the question: </a:t>
            </a:r>
            <a:r>
              <a:rPr lang="en-GB" sz="2800" i="1" dirty="0"/>
              <a:t>Where?</a:t>
            </a:r>
            <a:endParaRPr lang="en-GB" sz="4800" i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7849" y="1361910"/>
            <a:ext cx="3518784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sheds </a:t>
            </a:r>
            <a:r>
              <a:rPr lang="en-GB" sz="2800" dirty="0">
                <a:solidFill>
                  <a:prstClr val="black"/>
                </a:solidFill>
              </a:rPr>
              <a:t>its light.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0616" y="2212304"/>
            <a:ext cx="6550768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From high in the sky,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sheds </a:t>
            </a:r>
            <a:r>
              <a:rPr lang="en-GB" sz="2800" dirty="0"/>
              <a:t>its light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87980" y="3117101"/>
            <a:ext cx="8761181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Over the cold earth,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sheds </a:t>
            </a:r>
            <a:r>
              <a:rPr lang="en-GB" sz="2800" dirty="0"/>
              <a:t>its light. 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9692" y="3960374"/>
            <a:ext cx="690316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Into the darkness,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sheds</a:t>
            </a:r>
            <a:r>
              <a:rPr lang="en-GB" sz="2800" dirty="0">
                <a:solidFill>
                  <a:prstClr val="black"/>
                </a:solidFill>
              </a:rPr>
              <a:t> its light.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A14F71-EE7E-834D-9CEC-5B37F8DE7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1" y="538391"/>
            <a:ext cx="2161632" cy="2033761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DE3DC31-4AFC-8046-99E2-0C578E8A0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6679" y="47200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92D8133586C4DB35A2F44AE76F1FC" ma:contentTypeVersion="11" ma:contentTypeDescription="Create a new document." ma:contentTypeScope="" ma:versionID="c4077c45e2d3675d02728ae650d0c5f8">
  <xsd:schema xmlns:xsd="http://www.w3.org/2001/XMLSchema" xmlns:xs="http://www.w3.org/2001/XMLSchema" xmlns:p="http://schemas.microsoft.com/office/2006/metadata/properties" xmlns:ns2="1f326030-884a-4179-9d08-34c13311ba3e" xmlns:ns3="56c33518-606b-4cab-a180-b86718422339" targetNamespace="http://schemas.microsoft.com/office/2006/metadata/properties" ma:root="true" ma:fieldsID="72db7483df747d11dc3993d8397be45c" ns2:_="" ns3:_="">
    <xsd:import namespace="1f326030-884a-4179-9d08-34c13311ba3e"/>
    <xsd:import namespace="56c33518-606b-4cab-a180-b867184223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Teacher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26030-884a-4179-9d08-34c13311b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cher" ma:index="14" nillable="true" ma:displayName="Teacher" ma:description="Who has uploaded" ma:format="Dropdown" ma:list="UserInfo" ma:SharePointGroup="0" ma:internalName="Teach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33518-606b-4cab-a180-b86718422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 xmlns="1f326030-884a-4179-9d08-34c13311ba3e">
      <UserInfo>
        <DisplayName/>
        <AccountId xsi:nil="true"/>
        <AccountType/>
      </UserInfo>
    </Teacher>
  </documentManagement>
</p:properties>
</file>

<file path=customXml/itemProps1.xml><?xml version="1.0" encoding="utf-8"?>
<ds:datastoreItem xmlns:ds="http://schemas.openxmlformats.org/officeDocument/2006/customXml" ds:itemID="{A5C9F6F0-3EAE-4273-A9D4-A201CBDF570B}"/>
</file>

<file path=customXml/itemProps2.xml><?xml version="1.0" encoding="utf-8"?>
<ds:datastoreItem xmlns:ds="http://schemas.openxmlformats.org/officeDocument/2006/customXml" ds:itemID="{C7764F5B-2974-43FC-9E0B-B1794EF2B598}"/>
</file>

<file path=customXml/itemProps3.xml><?xml version="1.0" encoding="utf-8"?>
<ds:datastoreItem xmlns:ds="http://schemas.openxmlformats.org/officeDocument/2006/customXml" ds:itemID="{FAF31979-0C92-417D-A04D-637B73F03DF5}"/>
</file>

<file path=docProps/app.xml><?xml version="1.0" encoding="utf-8"?>
<Properties xmlns="http://schemas.openxmlformats.org/officeDocument/2006/extended-properties" xmlns:vt="http://schemas.openxmlformats.org/officeDocument/2006/docPropsVTypes">
  <TotalTime>5572</TotalTime>
  <Words>626</Words>
  <Application>Microsoft Office PowerPoint</Application>
  <PresentationFormat>Widescreen</PresentationFormat>
  <Paragraphs>103</Paragraphs>
  <Slides>13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Adverbials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193</cp:revision>
  <dcterms:created xsi:type="dcterms:W3CDTF">2013-08-23T07:43:20Z</dcterms:created>
  <dcterms:modified xsi:type="dcterms:W3CDTF">2020-04-21T16:29:21Z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0x01010049B92D8133586C4DB35A2F44AE76F1FC</vt:lpwstr>
  </property>
</Properties>
</file>